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9" r:id="rId1"/>
    <p:sldMasterId id="2147483801" r:id="rId2"/>
  </p:sldMasterIdLst>
  <p:notesMasterIdLst>
    <p:notesMasterId r:id="rId40"/>
  </p:notesMasterIdLst>
  <p:handoutMasterIdLst>
    <p:handoutMasterId r:id="rId41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1" r:id="rId16"/>
    <p:sldId id="269" r:id="rId17"/>
    <p:sldId id="270" r:id="rId18"/>
    <p:sldId id="272" r:id="rId19"/>
    <p:sldId id="274" r:id="rId20"/>
    <p:sldId id="275" r:id="rId21"/>
    <p:sldId id="276" r:id="rId22"/>
    <p:sldId id="277" r:id="rId23"/>
    <p:sldId id="278" r:id="rId24"/>
    <p:sldId id="281" r:id="rId25"/>
    <p:sldId id="298" r:id="rId26"/>
    <p:sldId id="282" r:id="rId27"/>
    <p:sldId id="283" r:id="rId28"/>
    <p:sldId id="284" r:id="rId29"/>
    <p:sldId id="285" r:id="rId30"/>
    <p:sldId id="294" r:id="rId31"/>
    <p:sldId id="287" r:id="rId32"/>
    <p:sldId id="295" r:id="rId33"/>
    <p:sldId id="288" r:id="rId34"/>
    <p:sldId id="289" r:id="rId35"/>
    <p:sldId id="296" r:id="rId36"/>
    <p:sldId id="290" r:id="rId37"/>
    <p:sldId id="291" r:id="rId38"/>
    <p:sldId id="292" r:id="rId3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4" autoAdjust="0"/>
    <p:restoredTop sz="86381" autoAdjust="0"/>
  </p:normalViewPr>
  <p:slideViewPr>
    <p:cSldViewPr>
      <p:cViewPr>
        <p:scale>
          <a:sx n="90" d="100"/>
          <a:sy n="90" d="100"/>
        </p:scale>
        <p:origin x="-816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255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78FDA552-719B-4A89-95C3-74C897CAFAB9}" type="datetimeFigureOut">
              <a:rPr lang="en-US"/>
              <a:pPr>
                <a:defRPr/>
              </a:pPr>
              <a:t>8/25/2013</a:t>
            </a:fld>
            <a:endParaRPr lang="en-US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2CA47019-537B-40F6-9267-EA2D34D042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9296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775C5FA-51F2-4C2F-BC47-AC7C54EDC839}" type="datetimeFigureOut">
              <a:rPr lang="en-US"/>
              <a:pPr>
                <a:defRPr/>
              </a:pPr>
              <a:t>8/25/2013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3315ABA-8EEA-4AC5-8F16-76EC819C1B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852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C9D70-F8FA-416F-A6B9-FF1D64BD8AC4}" type="datetimeFigureOut">
              <a:rPr lang="en-US" smtClean="0"/>
              <a:t>8/25/2013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9F898-8AF0-4FC8-9144-CEEFAC98D3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349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C9D70-F8FA-416F-A6B9-FF1D64BD8AC4}" type="datetimeFigureOut">
              <a:rPr lang="en-US" smtClean="0"/>
              <a:t>8/25/2013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9F898-8AF0-4FC8-9144-CEEFAC98D3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817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C9D70-F8FA-416F-A6B9-FF1D64BD8AC4}" type="datetimeFigureOut">
              <a:rPr lang="en-US" smtClean="0"/>
              <a:t>8/25/2013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9F898-8AF0-4FC8-9144-CEEFAC98D3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3458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C9D70-F8FA-416F-A6B9-FF1D64BD8AC4}" type="datetimeFigureOut">
              <a:rPr lang="en-US" smtClean="0"/>
              <a:t>8/25/2013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9F898-8AF0-4FC8-9144-CEEFAC98D3A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C9D70-F8FA-416F-A6B9-FF1D64BD8AC4}" type="datetimeFigureOut">
              <a:rPr lang="en-US" smtClean="0"/>
              <a:t>8/25/2013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9F898-8AF0-4FC8-9144-CEEFAC98D3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C9D70-F8FA-416F-A6B9-FF1D64BD8AC4}" type="datetimeFigureOut">
              <a:rPr lang="en-US" smtClean="0"/>
              <a:t>8/25/2013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9F898-8AF0-4FC8-9144-CEEFAC98D3A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C9D70-F8FA-416F-A6B9-FF1D64BD8AC4}" type="datetimeFigureOut">
              <a:rPr lang="en-US" smtClean="0"/>
              <a:t>8/25/2013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9F898-8AF0-4FC8-9144-CEEFAC98D3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C9D70-F8FA-416F-A6B9-FF1D64BD8AC4}" type="datetimeFigureOut">
              <a:rPr lang="en-US" smtClean="0"/>
              <a:t>8/25/2013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9F898-8AF0-4FC8-9144-CEEFAC98D3A6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C9D70-F8FA-416F-A6B9-FF1D64BD8AC4}" type="datetimeFigureOut">
              <a:rPr lang="en-US" smtClean="0"/>
              <a:t>8/25/2013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9F898-8AF0-4FC8-9144-CEEFAC98D3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C9D70-F8FA-416F-A6B9-FF1D64BD8AC4}" type="datetimeFigureOut">
              <a:rPr lang="en-US" smtClean="0"/>
              <a:t>8/25/2013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9F898-8AF0-4FC8-9144-CEEFAC98D3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C9D70-F8FA-416F-A6B9-FF1D64BD8AC4}" type="datetimeFigureOut">
              <a:rPr lang="en-US" smtClean="0"/>
              <a:t>8/25/2013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9F898-8AF0-4FC8-9144-CEEFAC98D3A6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C9D70-F8FA-416F-A6B9-FF1D64BD8AC4}" type="datetimeFigureOut">
              <a:rPr lang="en-US" smtClean="0"/>
              <a:t>8/25/2013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9F898-8AF0-4FC8-9144-CEEFAC98D3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3009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C9D70-F8FA-416F-A6B9-FF1D64BD8AC4}" type="datetimeFigureOut">
              <a:rPr lang="en-US" smtClean="0"/>
              <a:t>8/25/2013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9F898-8AF0-4FC8-9144-CEEFAC98D3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C9D70-F8FA-416F-A6B9-FF1D64BD8AC4}" type="datetimeFigureOut">
              <a:rPr lang="en-US" smtClean="0"/>
              <a:t>8/25/2013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9F898-8AF0-4FC8-9144-CEEFAC98D3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C9D70-F8FA-416F-A6B9-FF1D64BD8AC4}" type="datetimeFigureOut">
              <a:rPr lang="en-US" smtClean="0"/>
              <a:t>8/25/2013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9F898-8AF0-4FC8-9144-CEEFAC98D3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C9D70-F8FA-416F-A6B9-FF1D64BD8AC4}" type="datetimeFigureOut">
              <a:rPr lang="en-US" smtClean="0"/>
              <a:t>8/25/2013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9F898-8AF0-4FC8-9144-CEEFAC98D3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902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C9D70-F8FA-416F-A6B9-FF1D64BD8AC4}" type="datetimeFigureOut">
              <a:rPr lang="en-US" smtClean="0"/>
              <a:t>8/25/2013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9F898-8AF0-4FC8-9144-CEEFAC98D3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34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C9D70-F8FA-416F-A6B9-FF1D64BD8AC4}" type="datetimeFigureOut">
              <a:rPr lang="en-US" smtClean="0"/>
              <a:t>8/25/2013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9F898-8AF0-4FC8-9144-CEEFAC98D3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009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C9D70-F8FA-416F-A6B9-FF1D64BD8AC4}" type="datetimeFigureOut">
              <a:rPr lang="en-US" smtClean="0"/>
              <a:t>8/25/2013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9F898-8AF0-4FC8-9144-CEEFAC98D3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055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C9D70-F8FA-416F-A6B9-FF1D64BD8AC4}" type="datetimeFigureOut">
              <a:rPr lang="en-US" smtClean="0"/>
              <a:t>8/25/2013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9F898-8AF0-4FC8-9144-CEEFAC98D3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98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C9D70-F8FA-416F-A6B9-FF1D64BD8AC4}" type="datetimeFigureOut">
              <a:rPr lang="en-US" smtClean="0"/>
              <a:t>8/25/2013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9F898-8AF0-4FC8-9144-CEEFAC98D3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92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C9D70-F8FA-416F-A6B9-FF1D64BD8AC4}" type="datetimeFigureOut">
              <a:rPr lang="en-US" smtClean="0"/>
              <a:t>8/25/2013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9F898-8AF0-4FC8-9144-CEEFAC98D3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283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C9D70-F8FA-416F-A6B9-FF1D64BD8AC4}" type="datetimeFigureOut">
              <a:rPr lang="en-US" smtClean="0"/>
              <a:t>8/25/2013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D9F898-8AF0-4FC8-9144-CEEFAC98D3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994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940" y="7883"/>
            <a:ext cx="85344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2331247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4E0C9D70-F8FA-416F-A6B9-FF1D64BD8AC4}" type="datetimeFigureOut">
              <a:rPr lang="en-US" smtClean="0"/>
              <a:t>8/25/2013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A8D9F898-8AF0-4FC8-9144-CEEFAC98D3A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2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4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6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2.wmf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6.png"/><Relationship Id="rId4" Type="http://schemas.openxmlformats.org/officeDocument/2006/relationships/image" Target="../media/image25.w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2"/>
          <p:cNvSpPr>
            <a:spLocks noGrp="1"/>
          </p:cNvSpPr>
          <p:nvPr>
            <p:ph type="ctrTitle" idx="4294967295"/>
          </p:nvPr>
        </p:nvSpPr>
        <p:spPr>
          <a:xfrm>
            <a:off x="1295400" y="1828800"/>
            <a:ext cx="7391400" cy="14700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Glacial Modification of </a:t>
            </a:r>
            <a:r>
              <a:rPr lang="en-US" dirty="0" smtClean="0"/>
              <a:t>Terrain</a:t>
            </a:r>
            <a:endParaRPr lang="en-US" dirty="0" smtClean="0"/>
          </a:p>
        </p:txBody>
      </p:sp>
      <p:sp>
        <p:nvSpPr>
          <p:cNvPr id="3" name="Rectangle 2"/>
          <p:cNvSpPr/>
          <p:nvPr/>
        </p:nvSpPr>
        <p:spPr>
          <a:xfrm>
            <a:off x="5791200" y="4114799"/>
            <a:ext cx="16586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b="1" dirty="0">
                <a:solidFill>
                  <a:srgbClr val="C00000"/>
                </a:solidFill>
                <a:latin typeface="Times New Roman"/>
              </a:rPr>
              <a:t>Chapter 19</a:t>
            </a:r>
            <a:endParaRPr lang="en-US" b="1" dirty="0">
              <a:solidFill>
                <a:srgbClr val="C00000"/>
              </a:solid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>
          <a:xfrm>
            <a:off x="914400" y="1600200"/>
            <a:ext cx="6858000" cy="45307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u="sng" dirty="0" smtClean="0"/>
              <a:t>In conterminous U. S., most glaciers are on the </a:t>
            </a:r>
            <a:r>
              <a:rPr lang="en-US" b="1" u="sng" dirty="0" smtClean="0"/>
              <a:t>Pacific Northwest and more than half of these are in the north Cascade Mountains of </a:t>
            </a:r>
            <a:r>
              <a:rPr lang="en-US" b="1" u="sng" dirty="0" smtClean="0"/>
              <a:t>Washington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b="1" u="sng" dirty="0" smtClean="0"/>
              <a:t>In Alaska there are 75,000 sq. miles of glacial ice, amounting to about 4 percent of the total area of the state.</a:t>
            </a:r>
          </a:p>
          <a:p>
            <a:pPr lvl="1">
              <a:defRPr/>
            </a:pPr>
            <a:r>
              <a:rPr lang="en-US" sz="2400" u="sng" dirty="0" smtClean="0"/>
              <a:t>The largest Alaskan glacier is the Bering Glacier, near Cordova, which covers 2250 sq, miles and is more than twice the size of Rhode Island.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1219200" y="76200"/>
            <a:ext cx="69342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North American Glaciers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-381000"/>
            <a:ext cx="8534400" cy="1600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Types of Glaciers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219200"/>
            <a:ext cx="6934200" cy="27432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b="1" u="sng" dirty="0" smtClean="0"/>
              <a:t>Continental Ice sheets</a:t>
            </a:r>
            <a:endParaRPr lang="en-US" u="sng" dirty="0" smtClean="0"/>
          </a:p>
          <a:p>
            <a:pPr lvl="1">
              <a:defRPr/>
            </a:pPr>
            <a:r>
              <a:rPr lang="en-US" u="sng" dirty="0" smtClean="0"/>
              <a:t>Non-mountainous areas of </a:t>
            </a:r>
            <a:r>
              <a:rPr lang="en-US" b="1" u="sng" dirty="0" smtClean="0"/>
              <a:t>the continents</a:t>
            </a:r>
          </a:p>
          <a:p>
            <a:pPr lvl="1">
              <a:defRPr/>
            </a:pPr>
            <a:r>
              <a:rPr lang="en-US" dirty="0" smtClean="0"/>
              <a:t>During the Pleistocene Epoch-vast blankets of ice complete inundated the underlying terrain to the depths of hundreds or thousands of meters</a:t>
            </a:r>
          </a:p>
          <a:p>
            <a:pPr lvl="1">
              <a:defRPr/>
            </a:pPr>
            <a:r>
              <a:rPr lang="en-US" dirty="0" smtClean="0"/>
              <a:t>Around the margins of the ice sheets, glaciers form. </a:t>
            </a:r>
          </a:p>
          <a:p>
            <a:pPr lvl="1">
              <a:defRPr/>
            </a:pPr>
            <a:r>
              <a:rPr lang="en-US" dirty="0" smtClean="0"/>
              <a:t>Only exist in Greenland and Antarctica </a:t>
            </a:r>
          </a:p>
        </p:txBody>
      </p:sp>
      <p:pic>
        <p:nvPicPr>
          <p:cNvPr id="44036" name="Picture 4" descr="http://www.regentsearth.com/ILLUSTRATED%20GLOSSARY/Glossary%20Pix/Continental%20Glaci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4038600"/>
            <a:ext cx="4857307" cy="2076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772"/>
            <a:ext cx="69342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Types of Glaciers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698205"/>
            <a:ext cx="4800600" cy="61722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000" b="1" dirty="0" smtClean="0"/>
              <a:t>Mountain Glaciers</a:t>
            </a:r>
          </a:p>
          <a:p>
            <a:pPr lvl="1">
              <a:defRPr/>
            </a:pPr>
            <a:r>
              <a:rPr lang="en-US" sz="2000" b="1" u="sng" dirty="0" smtClean="0"/>
              <a:t>Highland Icefields </a:t>
            </a:r>
            <a:r>
              <a:rPr lang="en-US" sz="2000" b="1" dirty="0" smtClean="0"/>
              <a:t>– accumulations of unconfined sheet of ice covering a few hundred or few thousand of square kilometers .</a:t>
            </a:r>
          </a:p>
          <a:p>
            <a:pPr lvl="1">
              <a:defRPr/>
            </a:pPr>
            <a:r>
              <a:rPr lang="en-US" sz="2000" b="1" u="sng" dirty="0" smtClean="0"/>
              <a:t>Valley glaciers </a:t>
            </a:r>
            <a:r>
              <a:rPr lang="en-US" sz="2000" b="1" dirty="0" smtClean="0"/>
              <a:t>- outlet tongues of ice traveling down valleys out of the icefields</a:t>
            </a:r>
          </a:p>
          <a:p>
            <a:pPr lvl="1">
              <a:defRPr/>
            </a:pPr>
            <a:r>
              <a:rPr lang="en-US" sz="2000" b="1" u="sng" dirty="0" smtClean="0"/>
              <a:t>Piedmont glacier </a:t>
            </a:r>
            <a:r>
              <a:rPr lang="en-US" sz="2000" b="1" dirty="0" smtClean="0"/>
              <a:t> - the glacier that escapes the valley</a:t>
            </a:r>
          </a:p>
          <a:p>
            <a:pPr lvl="1">
              <a:defRPr/>
            </a:pPr>
            <a:r>
              <a:rPr lang="en-US" sz="2000" b="1" u="sng" dirty="0" smtClean="0"/>
              <a:t>Alpine glaciers</a:t>
            </a:r>
            <a:r>
              <a:rPr lang="en-US" sz="2000" b="1" dirty="0" smtClean="0"/>
              <a:t> – individual glaciers in mountain tops </a:t>
            </a:r>
          </a:p>
          <a:p>
            <a:pPr lvl="2">
              <a:defRPr/>
            </a:pPr>
            <a:r>
              <a:rPr lang="en-US" b="1" u="sng" dirty="0" smtClean="0"/>
              <a:t>Cirque glaciers </a:t>
            </a:r>
            <a:r>
              <a:rPr lang="en-US" b="1" dirty="0" smtClean="0"/>
              <a:t>form in basins of mountain tops</a:t>
            </a:r>
          </a:p>
        </p:txBody>
      </p:sp>
      <p:pic>
        <p:nvPicPr>
          <p:cNvPr id="45058" name="Picture 2" descr="http://www.mountainsoftravelphotos.com/Cotopaxi%20and%20Chimborazo/Best/slides/Ecuador%20Cotopaxi%2001-06%20Cotopaxi%20At%20Sunset%20From%20Nort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219200"/>
            <a:ext cx="1940442" cy="145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060" name="Picture 4" descr="http://www.usgs.gov/images/topical/glaciers/dsc0003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2842" y="2711451"/>
            <a:ext cx="1905000" cy="1163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062" name="Picture 6" descr="http://geography-site.co.uk/pages/physical/glaciers/images/piedmont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2842" y="3874668"/>
            <a:ext cx="19050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8" descr="data:image/jpeg;base64,/9j/4AAQSkZJRgABAQAAAQABAAD/2wCEAAkGBhQSERQUExQVFRUWGBgXFxgYGBYcGBgbFxwYGBgYFhgaHCYeGBojHBcXHy8gIycpLCwsFx8xNTAqNSYrLCoBCQoKDgwOGg8PGiwfHxwpLCwsLCwpLCwpKSksLCwsLCwsLCwpKSwsLCwsLCksLCwsLCwsKSwsLCkpLCwsLCwpLP/AABEIALcBEwMBIgACEQEDEQH/xAAcAAABBQEBAQAAAAAAAAAAAAADAAIEBQYBBwj/xABEEAABAgMFBQcBBgQEBQUBAAABAhEAAyEEEjFBUQUiYXGBBhMykaGx8MEHQlJi0eEUIzPxcoKS0hdjg6LCFkNTstMV/8QAGQEBAQEBAQEAAAAAAAAAAAAAAAECAwQF/8QAIhEBAQACAgICAgMAAAAAAAAAAAECEQMSITFBUQQTImGR/9oADAMBAAIRAxEAPwCFIW5iUtIaKKVartYKNrPH27j9PDtNUmsJQEQF2/N4SLbE6rtOMl4X8OBA020RIE4RmyqSLIDBxYxHJcyJCZkcrtTUWUQZEoCHJEPCY51QymAraJChESel4KEUwObLBESkyoXcwRWSrMAcIlXAIk93AZwjW9gC1tAO9ekEUlxDZctoqOs0JEPKY7LS0FGlmJMuIyBElBjFUZMOeGJh0YHWhpEK9HFKiAajAyY5MUYHfjcgfCCoCZkc72NSIOVQ2/AFTIaZkdJE2LPmUiumqeDrXEO0TGj0YYs0BSRHYCZvz4YUdOrO1jbNgLqxiitlnmINUkcWMeniSIBarGlQqI8uPPr23cXmQmKNIkyAdY0Vv7PpqU4xWI2dcxMemZzKeGNaC7xofLtXGOKKchAu5chhG5jtNrOVajFhInRTd4mWHWW0GJPIRXW3tAtW7KFziKq88Ex5ebk48PF9umONrapnsHJZsXybWIdi7SyJswy0LdQyYh/8JPi6R5pOt8wBSe9UU5pKiQW/ufjRBfPrHgy/I8+I7Tje0rMDAjzPZXaqdIYXr6B91X0ViPbhGrs3bmznxX0UGKXANabterZx1x5MMp9M3GxpHhExHsNtlzk35SwscMjoQag84PcjWmXCYaUQVMmHiVEVDXKgXcRZGTAlyYsRAeOgCHTZGkNCI3pDgYeJsR5kwBgSA5YOQHOg1MNJh12bTkzYd38QSuEkvEvGu03vIRmRCmTWhBRMTobSFLgS1Q14FNhMTZTFwBU6HEQMIjrMWdupmw7vYV2GrEdccUBmzoiziYJODYRwSCRHqwxYtASmkKJJtEtO6VgEYh4US54T5n+mq3ZVCMCJjneR8iPQ7MkgxX2jZKVYwS3bdkyQ8yYkflBdRbRIr5xjtudvlL3ZIKBmXF89R4eleMX9v6067WO2bHKk1VMSn8rurokVirmTZhlFaB3aKXSssqY//wAacwKuRQauwgkjYlmVYu+mWm7aVKLSQkLN3Ili6SSxdRTR6Gj1akFwVFSmDAOSwGA4ARz5PzOTKanh0x4pA5goSd488TxMV1vtCim6wbNgRFmtQriothkOZ+jxT26feo4I4YDhHjdUMR0CEIQgOgQoc0JookbOt65KwuWopI0wI/CoZjgY3dk+0WQogLlzEPiaKA8qkdI89AhER0x5Lj6YuMr2WwbVkzk3pcxChnViOaSxHlE/uo8Li62f2vtUlFxE3dyvBKiOAKgWHCO05pfcYuD1oyoFOQwJOAqaGgGZ0EeV2rtHPtDCZNNMkskHolgT+sR+FTr/AHheafEOjfT+0NncjvQ4dwynpkKVPKIaO0kohTBb0uvdAU+Lqc3aPkYxd11ICQ+JIpRqnyAeJ820JQAEipLPl01jOXPlZqeGphEm1zklfeMLzghnLEVDXydOXCDHbE18RQYkDrgNIrzai4ahfIsRdYhtD9Y4mYpd7d0ejgD9I4zLKeq1ZKkzduTEy1AKdSiCFMAwzbIDDzMHs3adVL101qwyz9+sVM4udCQOn7wORJYKJNKH3EbnLnPlOs+lztDtGpaf5SSliFEmoYEAAt+KJGye0xMy5NSACaKGCXoL7mgfPUxR2azKXMRLQojvFpTR2JKkhLgGoFKeUCXJyFXxwoOJxerxr9+e97Z6R6OqXApkqKDYO3Cj+XOVugC4ovRvuqPJmPAucI0d4KS6SCDmKgx7+PKZzcccpr2gzRA7wjtonIDutIYgGooTg+kVlr2jdokOdS/kAI6ZZ8fHP5VJjb6WK5ghiaxAs1oUoG8jDAghlf7YHtLaNxBapDUBZuZ19Il/K4ccdy7v01OLK3ysZ60S3vGrPdHiI4RTzdurVQABJfwvebQnLOoZ4rF2033x1Jc45fKw+TLuovl2GPm3IB+tI8XL+Xnn4niOuPHIkSgWFB1x9BChyJ0pq3ieUcjwurW2ztnIT4SZn+HDzOPR4y+2O186dSWTJQzFjvHiVYjkGhmzdnyWWq0TFbu6lEq4pSjUE3nKUJDY1d6DOI9ssRS1GB+6TeUB+bIE8a8BSO2XLlWJhEGTZTdJSmg8SmLOcK4Alj5RJVY0hKWCySHLsE/5QKs2ZNeGb7lPyu9TR8HA1hGeBQZ+vWOTYgASlm6CBrUdaCpAYAcH14V+sFlpJxHBh+sAtNxsHJpw/cQEG3Wg3Q1ATgPlYhEu0EtS3UxDNSj1+fSGy0iA53ePCGgekGAIcNhm3xoDAOSqOwx4cmA7Dnhrx0RYFHIc8NMaR1IdhExM8ovIWkhQpUMRwIYHziC8enDZ0m32RE+akCaUVXLe88tw1ccMONDgY3hh29M26YGWgvgKZth+/wCkSUSx969epcwbO871fwkcjwadb0XNnWVbSwtS1FRCd5QN+7eW9WY04jSJfZjswm12adOE9KFyT/TIdwQN5wXAqascIzlNLFSiTvD0qcX5wdK0JSa1L4Yda4MD8rBdmbL/AJgcFYuKmKCQ5ACVEPjdydR8IVg4aJOwdgLtlolyUDxGqqMlI8asgWGQzYZxjagbM2VMtCmlS1zFFgAkE+bDLOJG09mrs6EyZkkoN9SitT79AAEZFObh3vZCkfQ9gsKZMpMtOSUoBYAsBdBIFHYekUW0uxljNoFotKyokBCETVgIdLmgDUAc3RugOW0m108FlXr6bqSoh7oBIY3TvbtSRjpStHi32Ns2SlKplpSveB7pKSwUoFiSdAfM8iI0XaXbtikomSbDJG+SFz1eJQJqiTTdScHAAZw2cZa0bRVNJUSokAJS7MAKAJZgEjQADGkNiWvZV1ImqTclrJuO1QMbuBUBg4DPSK6fOTdKEeHEhyAcRUYZHHSCFc0oReKlUYAnCuCQTuh7xyxibNlSpISlO8pt5gCHJfdDeEUqcTgGjO9Kr17GCgm8GSGIGajWnAVFTEmTYRL8Rc0oceukSTaaP4eJ+n7RDXa0ksmrYnLzieaviO2meoghLh6Ux6aRXosqWKWfAkk55/4jXo1I0U7bUqQkIspPfEb89mUHxRIzQnVfiP5RjnpygAWPNR9gI1Ilpq5KUByKsWSPU88awCZMvnBgmrEFtMhvKOAHGHqWUKAo6sxVXIA0B56R2Y5ZIqa4M1fws3FzFQ08U+bP6QoGbKrJyPj+sKIJFktElKQuaorJ8MqWW5d5MZkDgm8rW7jAJtuvqKrqUg4JSCEJA0BJUeaiSYg2eUDxOD18os0WG6AqYQNBiXajgYZcYoFdqFEFblQGQBYVNC4DgtR6CkHCBLa8xURzFdAKnMuaUEFt21FrIUbt5gAyEoCQKAXUhqfXMxCmIIq+NTqcOrfpAdXMbOp5U8sfnOATVAVFSdf2LwdabgqQ5rmT5NTWGXBoS9T+7/SKK+0p3Q+I0wiOg5HpF3bbOO7Ju8aZecVExCboIJvXiCkijMGIOruG5RB2ROZwcw2EDWNMMobHYDhEICFHRAOXLKSxDEfB048Y48arsrsiVa5JlzLyVIUbq0kOAoOEEKoxIJApUHDOFtrsdOs5UW7yWA99Io2bpdw3WlXjp+u67T0m/gHs7syTaFKlzJikTD/TIDg4kghuGoxjXWLslIk3lLCVullJNUgvVSX3wCGpiNTFX2D2WVBcwhIS4CVNvXkl3T+XBw/tG4NBSPTxYTruxyyvllU9gZAU5MwpJwvJ3eBIS50+saHZ9nTJQESwyQSccySTwA4DyhxmvDCuOsxmPpm3aPtzY6bVKEtSikBQVutooYGn3iYqLN2Gly3InTXOhSA2hDVpF7f9ISpkYuMvs3UzsJsyTIM1M5f8yaAgTRuhKMVJdRLFRAc8GpG/2P2XslnPeSJKEqKQAsEqURwUonF8sY862YEKnIEwgIvBySQG4kYfKiPUbNdupuEXPusXHm5ePLyYyXw64XaWg6/OXtGB7c7HtNunCXZikpQhXebwDVcIc6sKYEhzQIMbkzDgxq/w84Zs/ZcqRf7pASVm8o5k1xL0Ac0DAOdTHGujyBX2WWxUxAmrkpdkoBXeNKkISkZY5AVJOZFtKwSLEbsofxCmAE2YP5CSAQooFBON4ln3Q1b+Ws2322scozboNrnq3VLP9MgPugvSUH8KAyquS5Mefdo+1U60qSZ6gboaXKQGSnoPrpGRXTrUd5V5QSwBOD8MHbgBEFG0CAq4kB6kkC9jjXAVwrlA508qocsknP5Rh+sDlpJDuzVBwxo9dBG9IKq2mYakqCRxZ9eNBDcDiztStHY0GuhaJFjswSkhyp6AYEvwFTjn6waVJu+IOo+JqlnAYHU4Pz6kDs7BOvyofTWCJSi4okEqfd0xfV8jzD6RIXISoJIvOXLAZAUSgNhUB83fCDS+zilgrU0qUl3Uom6VY3EN4zq3NRES1qRAs9hK96qnd2blTUP7c4NMswSUpUokqxCXJ5O3t9IJLt4QO7lJwo6qOSHD51DUjsiQVEm8xbfmcBknQPxEZ2oc2WASCpi+AwGghRfSEoSkBMuWQMCobx4mFGey6Y+SC24n09z/AGh0+eVMndCU4qNSX4irHIU9yWSFLUm8pLIerFnowBOZofLCkR7VaQzHHIDLjw5x1YcVOF5g5IxJ9RoDxgsxF0uouosQku7D58xDLFLSEKWyyoEM2DMbznG893hjwh1p2gSCGAURUDEaOYgUl1FyGSKmjJGjviTWJchQIvYDXFhz/TWIdklEoTfzNATQtQU9P7xa2uzoTLbeWqjtQPgGDYPVm96FVm0LQhSC14/m16dIpRGh2pJCZKE3UhSqs7kDzpWmf0igaCHCYSAl6DByGD8TgPSOz5BQopUGUMQfMcwQxfN4EIkLtaihKCxCSW1DuWfRyT1MaARHFCLOw7J783UG5MIvIQugmD/lrwJoaFsMaGIlt2dMkquzEkH5nqMxlF63W02sOytqmItKUy1FJW6ThzDg0LEYHJ2YkGNhs/tqgqMuc0taSxUDuGrOHqnkdfLF9nbOrv5awm8Ap3ycAkAnJXA+ojV7SsEta+8JuKUGvjB8GmDI/mBBj08WWUx8MZRcSLRIQCJakJerJLJ6JwHQQWZPCg4IcAtXXX0jD2raRlkoZ1A1LrYaEJvUpApdoU5aaXd2A65ECO3efTHVuVzKjT586x29GIG114FRbIkv5thFhZ9rq1JHBVeoIid4aaUrhpVFOna/FXVL+ogo2k4qzdRDcZ0sr8bfYnbSWyZakJlpSABdvKKjwSlH1jEbFkyp6mXNuZAUc8iaRtNn9k5EohUsqKvxXq+QYekcOSyt47a6zWkKDhwD+IFJ8jUR519qHbZwmy2daShSQqapBcqclpbjBLAKP4goZY321NkTlj+XPKKMQpF5BFXCkgVcEjHAxgrF9mU0pmd6VAg3ZIlh7xxdb+FGTkgvrHlydmRmWkmid3U4n+/tEVEsAaJHmoxododhrVZ5iJapd9S8O7N+pYbzDdqWcgCLW1/ZraZaUG6lc1RAuIJWUv8A5biABioqYvwrNyDI9yCASLqaFvpxMOl2MqIo50yGbDAdY1+2Owgs6AZk5K5hIFxCXS9CEAk3lKfIJ5kOAXyrNJsiL05ImziKSASEofO0KDF/+WOpyh2NKzZHZgKT309RkyCTvs65pGKZQ++ePhGZyg8y0oMxJkyky0IYJBAUS33phUN9WtGyAakRbdtSZaF3pinoAMAlIGCEJFEpGghS1MNIlrUiTOmueNXI8SicXMQdoW+ZMWlCryrouD8KEpcAJGGR4YnGsHQb14JLMwvcTjwwy4wdCKUGNHOJz55mmJ9YxtVeqxhcxS7pdmLPSpz4kkP0EC2haDLcABkkZbt4VJfUOOXAmLG3z0SUhTnvGIajJJo+NSw5B2aMraZpmEP4Bhp/lGnHGLC+BZ+3JqlEgkDgEt0pChiVDQQo1pk2baQQwAYcGHIfP2m9ldiotU+4uYmVLAVMWtTOEJa9dGazgM3PBoqVryAYZwZW3FJkdxLZIv31KYXibt0C9iwD/wCoxoSNu2tAXclApEsFKeT4VxOp1fICKez2YlYDHEOdP0z8olWKRmanKLaWgaaOeWXrAAlWdThZCQkeEeQFPWHz5c68xJLqvGopoCfOgweJS5jkQ7vHrEVWr2dOLqDBhTCgBFAThn6xBTsdQ8RA8zGgXamT0bzittc9pZObuPWntFRVzLMAogk09YJYtlLmLCUJCziEv4mxGR4U1elSLqx7KMxpjgJvIGLrOZupYuQOjkCpePSdp2HZ9lmJXOlITMWUlkoLhTkGb3aSAgbxdhkwBaNY635ZYDZ2yJcyUUo7x0HflTFAKlqwNxTAy5jhwfCq6ygCKWsmwJUQJygpeCJwF1Sx+GaDS+ONTzvRpdm2nZ0+0qmpvImXTLUV3QhTlIF51G8otR6muYpZK2HZVUWCArAuoA8CCGS2AfgHwj0zkxjHWvPxs82eaVIS8tVFNg3FOYFS1WxBGBJtNKJktQSoORi9HyvtiHo/Q6Rs1bPsEtV1VpKiTdAvBRHB0JPrrArR2YsiiSieAoYsEk9Qkg4cHi98dJqvHUTJwIQyiUlvCSpByAarOKY8It7HMC/FdQuhBSDdU71ukbqnFQKco3h7OyCRdnyyUuQCk3kviwqoPoPKIKOwiiXkTpQD1CkTQ3D8vlkOcZlmPyvtiTaAFlMwAVIwYAROsi0sySkirD61HCNvL+zRKg82eC/4UD0KlV8os7H9n1nSAL0xXNSR7Jf1i94mq84Ki58IOoYPzBEdkWd2cfv61j1EdkLInxJJ5qmEnhQxNsuypMr+mgJORAAP+pnjN5IdayWxOw8+al7olI1W7nknHzaNbsjY4sYYBcwnEiifIOfMxLRO1Kji2+up0xEGKuXr9aGMZZ2tSSHTrcWDSy5LByAOZJgkla80j/U/0+sV8+1XqJCWyJ4aDPCBG6A5UD10jC7XqZhzw50gNsk3kEd4pCTiQ2GgyHXHN4zP/wDQCzu3m5UPJ4hInYkKLPUXiA+GRphhppE1s2fbNnTUlSrHJXMWUhKZygkqroSoJQAHqBjRsIp0fZlbVh1BCTixWHOtQCPMxbptiVFt8gNmWrqX+ekFQskXi4DsGJc8dTGei9mJtmzFyFXJibqhk4Jz0JDGBSLOpagACS9AASa5AZmPQQsJxNTXifrp5iAnbCHTdre8LH2OHCJ0/trbKq2atJKSiqKqGITg5WRQY550iutu0lS1XZYCjgVHBzkI0G2+05/pyi6s1u4TmblWpr5Rk5iUJDk4a+pJxc6YxjWmto9qUVeLeOZwHIaN84Q+8CuLY/sIJabTecMyWYZemfWA2GaApsPwltRnrT2i6ZCEteYHV3hRbDaZFAgkDDH9YUFUVpBINGGZ9I5Z7LrE9aPKuHGvzlCRJcsI0jsuXB5kwCggZISOMBSCSwqScqmuAA1gDoOJMGJ+fSDWzY02QQJyCgkA3SU3mIJFHcHV8MC0Kz2NUyou7tSpSkplpqzlSiASNBV8jBUSdLKi2Qx04e0Gk9n5k/wJcJYOSlKQS7AqUQlyMA77pjsxSQopB74DNN5KSaPUgE11YlsotbLttUhLS27wuymAEt2cSU4pWWAMw726Am6IINtTY6rOLs1aLxIHdhTlIDVUAGS5wcuRgGYxTWq1FSnJK1E6k8BxP7R2ZKWt1KVg5J+uvX3iHabKWCg6QXun7xbBX5Uk5lnamZhCpcmyEqSKJUaAVKn4ACj0i/2Z2TlkFVonJ3TUJUGBqd5eD08KX5xn7HYXvLJUlIGAJvK4FTMA2KiMqAxK2fYULN6aohAAZKXJW/F3u9XOWo1uI0lq23ZkACVLNoKfCK92nLw0BNcca44RBkrtdoL/ANKWMnCUB+AZPvhnFbaNqgkS5aRLlJDCrk1zDuCcWAip2hbSaAFm8SjUjCn4Ry/aLtNPQLLsizSy6l94upZABPElZBujGoCepi82bOCt2UhCW1a82rGseR2O0lOClA0wKvo0XOw+1iJKFS5ibqqrTNSBfCmO7MP30k5mqXPSGnrabIAxLqPKv7CDKIAqcMvoBnGX7Ndp0Klghd7AYuXNS7l4v5W2kKOHhYnrT9IbBFSw5JI0AIDDU+wh/dUeh4seR9vSOm0IJZhpl6dXiQLdKO6lcskYgKTTHFjq/nBFcuWXvK0AHB8/T0iPPC1MkYHSlKUBODxeWkAAH4w+esVZm3VKKjgkUrU8TzPpnE2Ik2WwAwybNgDQ6DyFc4rbS111Z8KaNy+cILardfLhwjIUalAVEa8eEY7tltlIQlAJc1YHDID2PSGzTRbPoC6rxFScSL1RXDMluMQZm15F4oC0qIVUhWOFHwVU4B4xQ2/Omy1SwHfdASlgATh9Og4vBk7PmEgJYNV3+ogabbaXaISCXDlrzZklWBbrFee3qu5Uph3hJCQMEglw+pb4IoLTYVKU8yZe4D9cBzaJFm2VKvAXbxzDlhxVwcNC1ZEmz9qJsybeIvEouNXz8y/QQVdvKkspgEDEBk1d7v4sD5njCRIEtwLoJxAAAHuafGiNPQAAom8rIMKAEAMNdNPKM+2glKWvw0S7VIBL69fozwBYapLgOQWYBsWT09o7OmqO6Ks5YYBqDrR4GqyPjR/V3zxyy0gIiQVF66uedB6e0KTQmlUvTHH+4iUhYTQClQp8w2XEPjEdUtKXIx45fPpFQ3vDx8oUMM/nCgJ5ANcE6nP9YkWGy96WvolozWslugAJUeAB6ZRUgrLsVAMaskVwqqjY1jhnkEDLUEKI4DJ+sBpJsvZ0lCkpTOtCiBvrUJaUkNeKQASSSDiKAtiHg8y32tcpBlShIkAFKFJHdpYGv85ZvFycSreLxQStq92kXEpSoO8w7y24FVENqkA8TEczicSaak8MM8+GBhtVhapSUkMvvFBiSxEt9HVvLGGSRzGMe0Tb5vTN4hgBRgMgkDdQnhQCIEy0E4lh6fOcOs8l/wBVfQZcqRBJRNKhu+HBx/4t7weVZ2wTXjifhh9jJbdugYBRrwoB+wiSmf8AdDnUsHLa68oio06QTRRBGYq3XXpAFJJUWBwo2fDGn6CJgQkl8z/bKCTZgQCfbPCrDOnzKyojtdSUqqS5YV4eQwrEWfayQQ90AV1NMzD5M68C7Au+WGQiMuWCScQfJ+MaR2xJJSlCcVBh+Iu78hVumLQ+fYQTdJwprzwDYe0S7CgBHymXma+sRFpN9FRV3L05fSAkWgJQjcHUtXy6CKuXLKschiwwH7tEyZ+E1Djq+I9IhWmeRkXJPlp5+wiyIfKN1moWxdiMXYiufOkWFl7W2lCqTCwdwWILa3hXGKzeZ2IDADUsKt8xiLOQd4Ph71gjQW3t7aZjJCkpzdKWoxoWOFecStj9ubSkETFEoXQkXSuv5VOkig3SMMGjL2axKUzBtScqkYRaSUAeHLPH5WIr0K19rZc3u0rMwgFTqdaWT4Ugi8bxutg2ZpmDa3bqXdPdIJOF5TNzZy/pjGInzSK14c4r12glhxwfnE0rRW/tFNmAC8wzYaGrPgK8YpEb5Ja8rIEuW54U3csCYfZrOVM6qs2Z0z6v0ibJUmWGTjQPn84QBbNZAhDKYl3B0yDcmEFQAAok5RBnWwMa0zOUAVbAsgHw5DXKuUNKl2SSZqipRuoGYxOf1iYbZLSLqA1B1Op1PE+UVM22lmFAKARDWsvF0bWytogEuBgAzhz18qQ1U5nNA9Rg/njFO1cf3gqrQQPpSGk2mpmuM6nGBqtJThlT55+8QlWjpEeZaNICUbTXMtAZ8wGoHPnAO8pCvwBUJDCFAL5jsQe1L+zuxltxmGSplet6kRR9mtmJLXwf8Rb/AOxjXWe1IVVK0q5EHDHJ4JKmBZYEHUApJHQc47dYxthpn2Z2cPdvDgF/W6YB/wAM5RJdc1Om9LII4bvu0egTpChWvIhh53VQOZRiSBycjkVZeUTrB58v7MJTj+bO53UFvnCGzPszBJaeW4o/Qx6LMS/hKX4kH2hq5DHB+JB+NDUHn6fs3mAMJ4UNChv/ACeGzPs9ng3u+QcqggDhQkAx6BMlAYpDUqGr6R3uQQNwEal38jWJcYu3nqewVpyVLP8Aqy4tEe09hbVog8ir3ux6UqUDkodf2EN7sgFioHgT7xOkNvLE9h7Wkk92DyUPR2EC/wDRdqSljKfUhSfIORHqYJJa8X5D6/tDpYmGrtq4D8xpyi9YbeSq7O2kH+gv/tPsaxGnbEnipkTHH5FfpHs/eEJ93cnqB+0IB0ghnOBoXPLpE6m3h86zzc5cwYYoUGGeWkV/crKlEghqAkYZ16R9Ahhil/nHOGUJqlujj0IMXqbeGTlMkZABvnEwOzy6O1TU6AacTHuk2zSVA3paMcCh6a4GIq9gWRX/ALMk8AgYdRSJ1NvHAgkFKaE+JVX/AL/rD0lIokBhr8qY9bPY+yHCQmrYOPOoiFaOxVhJKbpBH5pgGmLmvrDqbeT2q03RdTVSuAybCIyZWZLnDHDPzj1aZ9mticsqY/8AjBocMQdIAv7KrOXuzpnByg+e59YdV283/imDJ+cBwgX8QekeiL+yNGAtKgfzIT/uERJn2RTPu2iWeaCP/Iw1TbC94CC/z59ILKlgEHh7xrR9llp3rsySqrYrHpciP/w1trlwggAsynL5BlXWHH0MEZ4gRE71yRF9aOwdvAbuX5Ll/wC6IH/oy3Ixs03ol/Z4i7QHaEVvEqfsW0J8UicP+mv/AGxDmSVJxSRzBEQDmiAKgi3gS0HQ+RgpXoRVDHaEMIB16FAzCiD6XkSpYLiUgKwvCWyjzWhvXSGo2eQpV0JL/hACgM95qxZzNlzRknhi9OAistUhYP8AMAOhZ288I9HhzTJUg/ed2+8n3uq9xAVAJIICBXAkpLjPfPx4jJsi0bwKwKukFTYNjVoL/GXvFeVSr++ZMNG0tUtRTvU4LCWroajyMQhs4sxN4UNTeFC4YFsz7RHs8sk1JKXokMKDrFlZFJlEveD6pw5EEZUiaVHEsvhd4n1xBMPNsLXbqSNXNfMwRdrB8KkZNUv5KziMLJMBSoklIDEG6Eq0vJSBhqCHarwElE5x4D0V9IAUAnevjyh4eawRcStJBLBwpJeikkv1BGAgipCQCC50YVGYwf6RAIJSAADe/wARP1BhAioJ9AfZjHZcuWPEpYOrfrhCtMiXkq8eQMAikPTobi/dmhSpZyZxxA9cYjy04s/zUZQjIUSCQC2FK9C1IaEyYopqp09H9y0BXNIFQo5hRSX5UoYd3iQGuqSMGCUkcco4lAai6aF8+phoCCxiSC/P2aGyw9bwbmn2gk1ZrvJHDD6QyWo0LAuK7yTFHE3Qf7Nnxjv8IA714g9K/wB4f3VGKW0w9o6mzt06/UxAwM1CeRw94HMlUbDSgHrBlKIdm1NPoMTAQo0ar6N+sBwy3wagZg/PVhHQgiuDYfGh8lRI3gxq4p+sOu+XzMQAETTzbjjzdmgqZ9KtjqP1xjhTiyeWPV4MJQZiW6E+w94BCbQMoNnuq8mAIECmzASBeSaOQQn3PGsNmyGFGNcUhifQVwgKbta40a9+8BOmWlCEpJKQ7j9SbtD+8d/ikU3k1/N9K/DES8SKsrJt0imUJCk03Uv0boCKecVEgyJS33EqArVKSG1vEM0QlbGsazWzyKYnuUHjp+uMHmpC2OYcjxhnxw5CCy7QaByTqQH82eGhBndhrAol7PJfhuj/ALC3tFZO+zewLO7KWnJ0zJnnvOIvgoA1KCeIL+YgM+e+DA5DHzz9YdZ9G2amfZRYQSCueP8AqS//AM47F2NoH8QPmPR4UOsTtRLN9oJmrT3aFKKiQm8QA4zLNSojRrtLpdZAP+fHmDSFCjWiW6RpamYAliSaYciFVg4WpL7qCDqP3EKFEqoFqnh6oSK5BsMREeVtKUpbXWpQC95vChRdJakqkySHJV1ALelY6ZIFEqPJmHoY5CiVUObMmglwVBFcQzZMFH6Q9L/1AgEYnAPxcEN1BhQoB0zaEu6CoqlvRxvB/wDST6Q8SlBnImpOoZQ/X0hQoaNhzJklyBeSoenUQ1K0qNCCeINfRo7CgHijOPIt1zhTZaTig83b1B4nKFCgGBLDdLUINXr5CGTFkOKEkYkP9a+kKFANssxQ8RU2tAObA18okfxIe6FV0r6UaFCgOi8chxw/aEJgAqnrr6woUQMmWpJqytCx/UiCJBLMQXrUe/7QoUKOzCpOKEkU4R2QEqIASQef7NChRFNmKZV0u4yoYHdSaFXFm65QoUVD02OrhvnSHmxH8I6H94UKAjLlTQfEB/lSW+sNE27VVeIFM8iaR2FFDlTEqoCRm1DwPLziJMo5JdIap92EKFBKjHaErNQ/0qhQoUZ7Vl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5066" name="Picture 10" descr="http://www.swisseduc.ch/glaciers/svalbard/midtre_lovenbreen/icons/7_midre_lovenbreen_cirque_glacier_199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2842" y="5170068"/>
            <a:ext cx="1905000" cy="1269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228600"/>
            <a:ext cx="8534400" cy="1600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Glacier Formation and Movement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76400"/>
            <a:ext cx="7543800" cy="38862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b="1" u="sng" dirty="0" smtClean="0"/>
              <a:t>Glaciers require certain circumstances to form and then depend on just the right combination of temperature and moisture to survive.</a:t>
            </a:r>
          </a:p>
          <a:p>
            <a:pPr>
              <a:defRPr/>
            </a:pPr>
            <a:r>
              <a:rPr lang="en-US" dirty="0" smtClean="0"/>
              <a:t>Need a balance between:</a:t>
            </a:r>
          </a:p>
          <a:p>
            <a:pPr lvl="1">
              <a:defRPr/>
            </a:pPr>
            <a:r>
              <a:rPr lang="en-US" sz="2400" u="sng" dirty="0" smtClean="0"/>
              <a:t>Accumulation</a:t>
            </a:r>
            <a:r>
              <a:rPr lang="en-US" sz="2400" dirty="0" smtClean="0"/>
              <a:t> of ice by incorporation of snow</a:t>
            </a:r>
          </a:p>
          <a:p>
            <a:pPr lvl="1">
              <a:defRPr/>
            </a:pPr>
            <a:r>
              <a:rPr lang="en-US" sz="2400" u="sng" dirty="0" smtClean="0"/>
              <a:t>Ablation</a:t>
            </a:r>
            <a:r>
              <a:rPr lang="en-US" sz="2400" dirty="0" smtClean="0"/>
              <a:t> – wastage of ice through melting and sublimation </a:t>
            </a:r>
          </a:p>
        </p:txBody>
      </p:sp>
      <p:graphicFrame>
        <p:nvGraphicFramePr>
          <p:cNvPr id="14340" name="Object 4"/>
          <p:cNvGraphicFramePr>
            <a:graphicFrameLocks noChangeAspect="1"/>
          </p:cNvGraphicFramePr>
          <p:nvPr/>
        </p:nvGraphicFramePr>
        <p:xfrm>
          <a:off x="238125" y="6275388"/>
          <a:ext cx="1147763" cy="481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6" name="Packager Shell Object" showAsIcon="1" r:id="rId3" imgW="1147680" imgH="480960" progId="Package">
                  <p:embed/>
                </p:oleObj>
              </mc:Choice>
              <mc:Fallback>
                <p:oleObj name="Packager Shell Object" showAsIcon="1" r:id="rId3" imgW="1147680" imgH="480960" progId="Packag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125" y="6275388"/>
                        <a:ext cx="1147763" cy="481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391400" cy="1143000"/>
          </a:xfrm>
        </p:spPr>
        <p:txBody>
          <a:bodyPr/>
          <a:lstStyle/>
          <a:p>
            <a:pPr>
              <a:defRPr/>
            </a:pPr>
            <a:r>
              <a:rPr lang="en-US" sz="3600" dirty="0" smtClean="0"/>
              <a:t>Glacier Formation and Movement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19200"/>
            <a:ext cx="7467600" cy="475932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b="1" u="sng" dirty="0" smtClean="0"/>
              <a:t>Changing Snow to Ice </a:t>
            </a:r>
          </a:p>
          <a:p>
            <a:pPr lvl="1">
              <a:defRPr/>
            </a:pPr>
            <a:r>
              <a:rPr lang="en-US" sz="2400" u="sng" dirty="0" smtClean="0"/>
              <a:t>Snow is changed to ice by compression and coalescence, following a sequence from snowflake to granular snow to neve to glacier ice</a:t>
            </a:r>
          </a:p>
          <a:p>
            <a:pPr lvl="1">
              <a:defRPr/>
            </a:pPr>
            <a:r>
              <a:rPr lang="en-US" sz="2400" b="1" u="sng" dirty="0" smtClean="0"/>
              <a:t>Neve </a:t>
            </a:r>
            <a:r>
              <a:rPr lang="en-US" sz="2400" b="1" dirty="0" smtClean="0"/>
              <a:t>or </a:t>
            </a:r>
            <a:r>
              <a:rPr lang="en-US" sz="2400" b="1" u="sng" dirty="0" smtClean="0"/>
              <a:t>firn</a:t>
            </a:r>
            <a:r>
              <a:rPr lang="en-US" sz="2400" b="1" dirty="0" smtClean="0"/>
              <a:t> </a:t>
            </a:r>
            <a:r>
              <a:rPr lang="en-US" sz="2400" dirty="0" smtClean="0"/>
              <a:t>– compacted snow </a:t>
            </a:r>
          </a:p>
          <a:p>
            <a:pPr lvl="1">
              <a:defRPr/>
            </a:pPr>
            <a:r>
              <a:rPr lang="en-US" sz="2400" b="1" u="sng" dirty="0" smtClean="0"/>
              <a:t>Glaciers divided into two portions</a:t>
            </a:r>
          </a:p>
          <a:p>
            <a:pPr lvl="2">
              <a:defRPr/>
            </a:pPr>
            <a:r>
              <a:rPr lang="en-US" sz="2400" b="1" u="sng" dirty="0" smtClean="0"/>
              <a:t>Accumulation zone </a:t>
            </a:r>
            <a:r>
              <a:rPr lang="en-US" sz="2400" dirty="0" smtClean="0"/>
              <a:t>– </a:t>
            </a:r>
            <a:r>
              <a:rPr lang="en-US" sz="2400" u="sng" dirty="0" smtClean="0"/>
              <a:t>upper portion where new ice is formed</a:t>
            </a:r>
          </a:p>
          <a:p>
            <a:pPr lvl="2">
              <a:defRPr/>
            </a:pPr>
            <a:r>
              <a:rPr lang="en-US" sz="2400" b="1" u="sng" dirty="0" smtClean="0"/>
              <a:t>Ablation zone </a:t>
            </a:r>
            <a:r>
              <a:rPr lang="en-US" sz="2400" dirty="0" smtClean="0"/>
              <a:t>– </a:t>
            </a:r>
            <a:r>
              <a:rPr lang="en-US" sz="2400" u="sng" dirty="0" smtClean="0"/>
              <a:t>lower zone where ice is lost due to less snow</a:t>
            </a:r>
          </a:p>
          <a:p>
            <a:pPr lvl="2">
              <a:defRPr/>
            </a:pPr>
            <a:r>
              <a:rPr lang="en-US" sz="2400" dirty="0" smtClean="0"/>
              <a:t> </a:t>
            </a:r>
            <a:r>
              <a:rPr lang="en-US" sz="2400" b="1" u="sng" dirty="0" smtClean="0"/>
              <a:t>Equilibrium line </a:t>
            </a:r>
            <a:r>
              <a:rPr lang="en-US" sz="2400" dirty="0" smtClean="0"/>
              <a:t>– </a:t>
            </a:r>
            <a:r>
              <a:rPr lang="en-US" sz="2400" u="sng" dirty="0" smtClean="0"/>
              <a:t>where accumulation and ablation are equal</a:t>
            </a:r>
            <a:endParaRPr lang="en-US" sz="24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Cindy\Desktop\class\jpg\Fig19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809847"/>
            <a:ext cx="6125152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-76200"/>
            <a:ext cx="69342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Glacial Movement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66800"/>
            <a:ext cx="8382000" cy="506412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b="1" u="sng" dirty="0" smtClean="0"/>
              <a:t>The “flow” of a glacier involves an orderly sliding of ice molecules one over the other</a:t>
            </a:r>
          </a:p>
          <a:p>
            <a:pPr>
              <a:defRPr/>
            </a:pPr>
            <a:r>
              <a:rPr lang="en-US" b="1" u="sng" dirty="0" smtClean="0"/>
              <a:t>A flowing glacier is not necessarily an advancing glacier.  </a:t>
            </a:r>
          </a:p>
          <a:p>
            <a:pPr lvl="1">
              <a:defRPr/>
            </a:pPr>
            <a:r>
              <a:rPr lang="en-US" sz="2400" b="1" u="sng" dirty="0" smtClean="0"/>
              <a:t>A glacier oozes outward from the edge of an ice sheet or down-valley from the toe of an alpine glacier</a:t>
            </a:r>
            <a:r>
              <a:rPr lang="en-US" sz="2400" dirty="0" smtClean="0"/>
              <a:t>.</a:t>
            </a:r>
          </a:p>
          <a:p>
            <a:pPr lvl="2">
              <a:defRPr/>
            </a:pPr>
            <a:r>
              <a:rPr lang="en-US" sz="2400" b="1" u="sng" dirty="0" smtClean="0"/>
              <a:t>Laminar flow </a:t>
            </a:r>
            <a:r>
              <a:rPr lang="en-US" sz="2400" dirty="0" smtClean="0"/>
              <a:t>– </a:t>
            </a:r>
            <a:r>
              <a:rPr lang="en-US" sz="2400" u="sng" dirty="0" smtClean="0"/>
              <a:t>internal planes which causes different portions to move with different speeds</a:t>
            </a:r>
          </a:p>
          <a:p>
            <a:pPr lvl="2">
              <a:defRPr/>
            </a:pPr>
            <a:r>
              <a:rPr lang="en-US" sz="2400" b="1" u="sng" dirty="0" smtClean="0"/>
              <a:t>Basal slip</a:t>
            </a:r>
            <a:r>
              <a:rPr lang="en-US" sz="2400" u="sng" dirty="0" smtClean="0"/>
              <a:t> </a:t>
            </a:r>
            <a:r>
              <a:rPr lang="en-US" sz="2400" dirty="0" smtClean="0"/>
              <a:t>– </a:t>
            </a:r>
            <a:r>
              <a:rPr lang="en-US" sz="2400" u="sng" dirty="0" smtClean="0"/>
              <a:t>movement at the bottom of the glacier on a film of </a:t>
            </a:r>
            <a:r>
              <a:rPr lang="en-US" sz="2400" u="sng" dirty="0" smtClean="0"/>
              <a:t>water</a:t>
            </a:r>
          </a:p>
          <a:p>
            <a:pPr lvl="0">
              <a:buClr>
                <a:srgbClr val="AD0101"/>
              </a:buClr>
              <a:defRPr/>
            </a:pPr>
            <a:r>
              <a:rPr lang="en-US" b="1" u="sng" dirty="0">
                <a:solidFill>
                  <a:srgbClr val="303030"/>
                </a:solidFill>
              </a:rPr>
              <a:t>Glacier Flow versus Glacier Advance</a:t>
            </a:r>
          </a:p>
          <a:p>
            <a:pPr lvl="1">
              <a:buClr>
                <a:srgbClr val="AD0101"/>
              </a:buClr>
              <a:defRPr/>
            </a:pPr>
            <a:r>
              <a:rPr lang="en-US" sz="2400" u="sng" dirty="0">
                <a:solidFill>
                  <a:srgbClr val="303030"/>
                </a:solidFill>
              </a:rPr>
              <a:t>Glaciers are always flowing, either outward or downhill</a:t>
            </a:r>
          </a:p>
          <a:p>
            <a:pPr lvl="1">
              <a:buClr>
                <a:srgbClr val="AD0101"/>
              </a:buClr>
              <a:defRPr/>
            </a:pPr>
            <a:r>
              <a:rPr lang="en-US" sz="2400" b="1" u="sng" dirty="0">
                <a:solidFill>
                  <a:srgbClr val="303030"/>
                </a:solidFill>
              </a:rPr>
              <a:t>BUT</a:t>
            </a:r>
            <a:r>
              <a:rPr lang="en-US" sz="2400" dirty="0">
                <a:solidFill>
                  <a:srgbClr val="303030"/>
                </a:solidFill>
              </a:rPr>
              <a:t> </a:t>
            </a:r>
            <a:r>
              <a:rPr lang="en-US" sz="2400" u="sng" dirty="0">
                <a:solidFill>
                  <a:srgbClr val="303030"/>
                </a:solidFill>
              </a:rPr>
              <a:t>glaciers are not always advancing depending on the balance between the accumulation and ablation</a:t>
            </a:r>
            <a:r>
              <a:rPr lang="en-US" sz="2400" u="sng" dirty="0" smtClean="0">
                <a:solidFill>
                  <a:srgbClr val="303030"/>
                </a:solidFill>
              </a:rPr>
              <a:t>.</a:t>
            </a:r>
            <a:endParaRPr lang="en-US" sz="2400" u="sng" dirty="0">
              <a:solidFill>
                <a:srgbClr val="303030"/>
              </a:solidFill>
            </a:endParaRPr>
          </a:p>
        </p:txBody>
      </p:sp>
      <p:graphicFrame>
        <p:nvGraphicFramePr>
          <p:cNvPr id="17412" name="Object 4"/>
          <p:cNvGraphicFramePr>
            <a:graphicFrameLocks noChangeAspect="1"/>
          </p:cNvGraphicFramePr>
          <p:nvPr/>
        </p:nvGraphicFramePr>
        <p:xfrm>
          <a:off x="0" y="6170613"/>
          <a:ext cx="1397000" cy="687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8" name="Package" showAsIcon="1" r:id="rId3" imgW="1403797" imgH="682580" progId="Package">
                  <p:embed/>
                </p:oleObj>
              </mc:Choice>
              <mc:Fallback>
                <p:oleObj name="Package" showAsIcon="1" r:id="rId3" imgW="1403797" imgH="682580" progId="Packag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170613"/>
                        <a:ext cx="1397000" cy="687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304800"/>
            <a:ext cx="8534400" cy="1600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Glacial Movement</a:t>
            </a:r>
            <a:endParaRPr lang="en-US" dirty="0"/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439627"/>
            <a:ext cx="7010400" cy="4655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28600"/>
            <a:ext cx="69342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Effects of Glaciers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371600"/>
            <a:ext cx="7315200" cy="45307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b="1" u="sng" dirty="0" smtClean="0"/>
              <a:t>Erosion by </a:t>
            </a:r>
            <a:r>
              <a:rPr lang="en-US" b="1" u="sng" dirty="0" smtClean="0"/>
              <a:t>Glaciers</a:t>
            </a:r>
          </a:p>
          <a:p>
            <a:pPr>
              <a:defRPr/>
            </a:pPr>
            <a:endParaRPr lang="en-US" dirty="0" smtClean="0"/>
          </a:p>
          <a:p>
            <a:pPr lvl="1">
              <a:defRPr/>
            </a:pPr>
            <a:r>
              <a:rPr lang="en-US" sz="2400" b="1" u="sng" dirty="0" smtClean="0"/>
              <a:t>Glacial Plucking </a:t>
            </a:r>
            <a:r>
              <a:rPr lang="en-US" sz="2400" dirty="0" smtClean="0"/>
              <a:t>– </a:t>
            </a:r>
            <a:r>
              <a:rPr lang="en-US" sz="2400" u="sng" dirty="0" smtClean="0"/>
              <a:t>rock particles beneath the ice are grasped as meltwater refreezes in bedrock joints and fractures where frost refreezes in bedrock joints and fractures where frost wedging further loosens the rock.</a:t>
            </a:r>
          </a:p>
          <a:p>
            <a:pPr lvl="1">
              <a:defRPr/>
            </a:pPr>
            <a:r>
              <a:rPr lang="en-US" sz="2400" b="1" u="sng" dirty="0" smtClean="0"/>
              <a:t>Glacial Abrasion</a:t>
            </a:r>
            <a:r>
              <a:rPr lang="en-US" sz="2400" b="1" dirty="0" smtClean="0"/>
              <a:t> </a:t>
            </a:r>
            <a:r>
              <a:rPr lang="en-US" sz="2400" dirty="0" smtClean="0"/>
              <a:t>-  </a:t>
            </a:r>
            <a:r>
              <a:rPr lang="en-US" sz="2400" u="sng" dirty="0" smtClean="0"/>
              <a:t>Bedrock is worn down by rock debris being dragged along by moving ice</a:t>
            </a:r>
          </a:p>
        </p:txBody>
      </p:sp>
      <p:graphicFrame>
        <p:nvGraphicFramePr>
          <p:cNvPr id="20484" name="Object 3"/>
          <p:cNvGraphicFramePr>
            <a:graphicFrameLocks noChangeAspect="1"/>
          </p:cNvGraphicFramePr>
          <p:nvPr/>
        </p:nvGraphicFramePr>
        <p:xfrm>
          <a:off x="228600" y="6170613"/>
          <a:ext cx="13970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0" name="Packager Shell Object" showAsIcon="1" r:id="rId3" imgW="1403797" imgH="682580" progId="Package">
                  <p:embed/>
                </p:oleObj>
              </mc:Choice>
              <mc:Fallback>
                <p:oleObj name="Packager Shell Object" showAsIcon="1" r:id="rId3" imgW="1403797" imgH="682580" progId="Packag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6170613"/>
                        <a:ext cx="1397000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Transportation by Glaciers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19200"/>
            <a:ext cx="7543800" cy="446484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b="1" u="sng" dirty="0" smtClean="0"/>
              <a:t>Glaciers move immense amounts of rocks </a:t>
            </a:r>
            <a:endParaRPr lang="en-US" b="1" u="sng" dirty="0" smtClean="0"/>
          </a:p>
          <a:p>
            <a:pPr>
              <a:defRPr/>
            </a:pPr>
            <a:endParaRPr lang="en-US" dirty="0" smtClean="0"/>
          </a:p>
          <a:p>
            <a:pPr lvl="1">
              <a:defRPr/>
            </a:pPr>
            <a:r>
              <a:rPr lang="en-US" sz="2400" b="1" u="sng" dirty="0" smtClean="0"/>
              <a:t>Glacier Flour</a:t>
            </a:r>
            <a:r>
              <a:rPr lang="en-US" sz="2400" dirty="0" smtClean="0"/>
              <a:t>- </a:t>
            </a:r>
            <a:r>
              <a:rPr lang="en-US" sz="2400" u="sng" dirty="0" smtClean="0"/>
              <a:t>rock load ground very fine</a:t>
            </a:r>
          </a:p>
          <a:p>
            <a:pPr lvl="1">
              <a:defRPr/>
            </a:pPr>
            <a:r>
              <a:rPr lang="en-US" sz="2400" u="sng" dirty="0" smtClean="0"/>
              <a:t>Most material transported plucked or abraded from underlying surface</a:t>
            </a:r>
          </a:p>
          <a:p>
            <a:pPr lvl="1">
              <a:defRPr/>
            </a:pPr>
            <a:r>
              <a:rPr lang="en-US" sz="2400" u="sng" dirty="0" smtClean="0"/>
              <a:t>Flowing water during the summer months help with the transportation of debris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143000" y="152400"/>
            <a:ext cx="69342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Last Ice Age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533400" y="1295400"/>
            <a:ext cx="8153400" cy="48006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b="1" dirty="0" smtClean="0"/>
              <a:t>The Pleistocene Epoch</a:t>
            </a:r>
          </a:p>
          <a:p>
            <a:pPr lvl="1">
              <a:defRPr/>
            </a:pPr>
            <a:r>
              <a:rPr lang="en-US" sz="2400" b="1" u="sng" dirty="0" smtClean="0"/>
              <a:t>Began- 2 million years ago- maybe ended 10,000 years ago</a:t>
            </a:r>
          </a:p>
          <a:p>
            <a:pPr>
              <a:defRPr/>
            </a:pPr>
            <a:r>
              <a:rPr lang="en-US" b="1" dirty="0" smtClean="0"/>
              <a:t>Impact of glaciers on the landscape</a:t>
            </a:r>
          </a:p>
          <a:p>
            <a:pPr lvl="1">
              <a:defRPr/>
            </a:pPr>
            <a:r>
              <a:rPr lang="en-US" sz="2400" u="sng" dirty="0" smtClean="0"/>
              <a:t>Form when year to year accumulation of snow is greater than the amount that melts during the summer</a:t>
            </a:r>
          </a:p>
          <a:p>
            <a:pPr lvl="1">
              <a:defRPr/>
            </a:pPr>
            <a:r>
              <a:rPr lang="en-US" sz="2400" u="sng" dirty="0" smtClean="0"/>
              <a:t>Have an overwhelming impact on the landscape </a:t>
            </a:r>
          </a:p>
          <a:p>
            <a:pPr lvl="2">
              <a:defRPr/>
            </a:pPr>
            <a:r>
              <a:rPr lang="en-US" sz="2400" u="sng" dirty="0" smtClean="0"/>
              <a:t>Moves everything in its path</a:t>
            </a:r>
          </a:p>
          <a:p>
            <a:pPr lvl="2">
              <a:defRPr/>
            </a:pPr>
            <a:r>
              <a:rPr lang="en-US" sz="2400" u="sng" dirty="0" smtClean="0"/>
              <a:t>About 7% of all contemporary erosion is done by glaciers</a:t>
            </a:r>
          </a:p>
          <a:p>
            <a:pPr lvl="2">
              <a:defRPr/>
            </a:pPr>
            <a:r>
              <a:rPr lang="en-US" sz="2400" u="sng" dirty="0" smtClean="0"/>
              <a:t>Modifies flat landscapes with post glacial slope, drainage, and superficial material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69342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Deposition by </a:t>
            </a:r>
            <a:r>
              <a:rPr lang="en-US" b="0" dirty="0" smtClean="0"/>
              <a:t>Glaciers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990600"/>
            <a:ext cx="7315200" cy="45307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b="1" u="sng" dirty="0" smtClean="0"/>
              <a:t>One of the important roles of glaciation is landscape modification</a:t>
            </a:r>
          </a:p>
          <a:p>
            <a:pPr>
              <a:defRPr/>
            </a:pPr>
            <a:r>
              <a:rPr lang="en-US" b="1" u="sng" dirty="0" smtClean="0"/>
              <a:t>Glaciers move material from one region to another</a:t>
            </a:r>
          </a:p>
          <a:p>
            <a:pPr lvl="1">
              <a:defRPr/>
            </a:pPr>
            <a:r>
              <a:rPr lang="en-US" sz="2400" b="1" u="sng" dirty="0" smtClean="0"/>
              <a:t>Drift</a:t>
            </a:r>
            <a:r>
              <a:rPr lang="en-US" sz="2400" dirty="0" smtClean="0"/>
              <a:t> – general term for all material moved by glaciers</a:t>
            </a:r>
          </a:p>
          <a:p>
            <a:pPr lvl="1">
              <a:defRPr/>
            </a:pPr>
            <a:r>
              <a:rPr lang="en-US" sz="2400" b="1" u="sng" dirty="0" smtClean="0"/>
              <a:t>Till</a:t>
            </a:r>
            <a:r>
              <a:rPr lang="en-US" sz="2400" dirty="0" smtClean="0"/>
              <a:t> – rock debris deposited by moving or melting ice with no meltwater flow or redeposition involved</a:t>
            </a:r>
          </a:p>
          <a:p>
            <a:pPr lvl="1">
              <a:defRPr/>
            </a:pPr>
            <a:r>
              <a:rPr lang="en-US" sz="2400" b="1" u="sng" dirty="0" smtClean="0"/>
              <a:t>Glacial Erratics </a:t>
            </a:r>
            <a:r>
              <a:rPr lang="en-US" sz="2400" dirty="0" smtClean="0"/>
              <a:t>– outsized boulders are included in the glacial till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304800"/>
            <a:ext cx="8534400" cy="1600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Deposition by Meltwater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52600"/>
            <a:ext cx="7543800" cy="3886200"/>
          </a:xfrm>
        </p:spPr>
        <p:txBody>
          <a:bodyPr/>
          <a:lstStyle/>
          <a:p>
            <a:pPr>
              <a:defRPr/>
            </a:pPr>
            <a:r>
              <a:rPr lang="en-US" b="1" u="sng" dirty="0" smtClean="0"/>
              <a:t>Glacial runoff has several peculiarities</a:t>
            </a:r>
          </a:p>
          <a:p>
            <a:pPr lvl="1">
              <a:defRPr/>
            </a:pPr>
            <a:r>
              <a:rPr lang="en-US" u="sng" dirty="0" smtClean="0"/>
              <a:t>Peak flows in midsummer</a:t>
            </a:r>
          </a:p>
          <a:p>
            <a:pPr lvl="1">
              <a:defRPr/>
            </a:pPr>
            <a:r>
              <a:rPr lang="en-US" u="sng" dirty="0" smtClean="0"/>
              <a:t>Distinct day-and-night different in volume</a:t>
            </a:r>
          </a:p>
          <a:p>
            <a:pPr lvl="1">
              <a:defRPr/>
            </a:pPr>
            <a:r>
              <a:rPr lang="en-US" u="sng" dirty="0" smtClean="0"/>
              <a:t>Large silt content</a:t>
            </a:r>
          </a:p>
          <a:p>
            <a:pPr lvl="1">
              <a:defRPr/>
            </a:pPr>
            <a:r>
              <a:rPr lang="en-US" u="sng" dirty="0" smtClean="0"/>
              <a:t>Occasional floods</a:t>
            </a:r>
          </a:p>
          <a:p>
            <a:pPr>
              <a:defRPr/>
            </a:pPr>
            <a:r>
              <a:rPr lang="en-US" b="1" u="sng" dirty="0" smtClean="0"/>
              <a:t>Glaciafluvial deposition </a:t>
            </a:r>
            <a:r>
              <a:rPr lang="en-US" dirty="0" smtClean="0"/>
              <a:t>- </a:t>
            </a:r>
            <a:r>
              <a:rPr lang="en-US" dirty="0" smtClean="0"/>
              <a:t>occurs around the margins of all glaciers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533400"/>
            <a:ext cx="8534400" cy="1600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Continental Ice Sheets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610600" cy="56388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000" b="1" u="sng" dirty="0" smtClean="0"/>
              <a:t>Development</a:t>
            </a:r>
            <a:r>
              <a:rPr lang="en-US" sz="2000" dirty="0" smtClean="0"/>
              <a:t>- </a:t>
            </a:r>
            <a:r>
              <a:rPr lang="en-US" sz="2000" u="sng" dirty="0" smtClean="0"/>
              <a:t>in subpolar and </a:t>
            </a:r>
            <a:r>
              <a:rPr lang="en-US" sz="2000" u="sng" dirty="0" smtClean="0"/>
              <a:t>mid latitude </a:t>
            </a:r>
            <a:r>
              <a:rPr lang="en-US" sz="2000" u="sng" dirty="0" smtClean="0"/>
              <a:t>locations and then spread outward in all directions </a:t>
            </a:r>
            <a:r>
              <a:rPr lang="en-US" sz="2000" u="sng" dirty="0" smtClean="0"/>
              <a:t>poleward</a:t>
            </a:r>
          </a:p>
          <a:p>
            <a:pPr>
              <a:defRPr/>
            </a:pPr>
            <a:r>
              <a:rPr lang="en-US" sz="2000" b="1" u="sng" dirty="0" smtClean="0"/>
              <a:t>Initial </a:t>
            </a:r>
            <a:r>
              <a:rPr lang="en-US" sz="2000" b="1" u="sng" dirty="0" smtClean="0"/>
              <a:t>Flow- </a:t>
            </a:r>
            <a:r>
              <a:rPr lang="en-US" sz="2000" u="sng" dirty="0" smtClean="0"/>
              <a:t>channeled by the preexisting terrain along valleys and other low-lying </a:t>
            </a:r>
            <a:r>
              <a:rPr lang="en-US" sz="2000" u="sng" dirty="0" smtClean="0"/>
              <a:t>areas</a:t>
            </a:r>
          </a:p>
          <a:p>
            <a:pPr marL="0" indent="0">
              <a:buNone/>
              <a:defRPr/>
            </a:pPr>
            <a:endParaRPr lang="en-US" sz="900" u="sng" dirty="0" smtClean="0"/>
          </a:p>
          <a:p>
            <a:pPr>
              <a:defRPr/>
            </a:pPr>
            <a:r>
              <a:rPr lang="en-US" sz="2000" b="1" u="sng" dirty="0" smtClean="0"/>
              <a:t>Erosion by Ice Sheets</a:t>
            </a:r>
          </a:p>
          <a:p>
            <a:pPr lvl="1">
              <a:buClr>
                <a:srgbClr val="AD0101"/>
              </a:buClr>
              <a:defRPr/>
            </a:pPr>
            <a:r>
              <a:rPr lang="en-US" sz="2000" b="1" u="sng" dirty="0">
                <a:solidFill>
                  <a:srgbClr val="303030"/>
                </a:solidFill>
              </a:rPr>
              <a:t>Ice sheets gently undulate the surface</a:t>
            </a:r>
          </a:p>
          <a:p>
            <a:pPr lvl="2">
              <a:buClr>
                <a:srgbClr val="AD0101"/>
              </a:buClr>
              <a:defRPr/>
            </a:pPr>
            <a:r>
              <a:rPr lang="en-US" u="sng" dirty="0">
                <a:solidFill>
                  <a:srgbClr val="303030"/>
                </a:solidFill>
              </a:rPr>
              <a:t>Notably produces a profusion of lakes</a:t>
            </a:r>
          </a:p>
          <a:p>
            <a:pPr lvl="2">
              <a:buClr>
                <a:srgbClr val="AD0101"/>
              </a:buClr>
              <a:defRPr/>
            </a:pPr>
            <a:r>
              <a:rPr lang="en-US" u="sng" dirty="0">
                <a:solidFill>
                  <a:srgbClr val="303030"/>
                </a:solidFill>
              </a:rPr>
              <a:t>Roche Moutonee- Hills generally sheered off and rounded</a:t>
            </a:r>
          </a:p>
          <a:p>
            <a:pPr>
              <a:defRPr/>
            </a:pPr>
            <a:endParaRPr lang="en-US" sz="900" b="1" u="sng" dirty="0"/>
          </a:p>
          <a:p>
            <a:pPr>
              <a:defRPr/>
            </a:pPr>
            <a:r>
              <a:rPr lang="en-US" sz="2000" b="1" u="sng" dirty="0" smtClean="0"/>
              <a:t>Deposition by Ice Sheets</a:t>
            </a:r>
          </a:p>
          <a:p>
            <a:pPr lvl="1">
              <a:buClr>
                <a:srgbClr val="AD0101"/>
              </a:buClr>
              <a:defRPr/>
            </a:pPr>
            <a:r>
              <a:rPr lang="en-US" sz="2000" b="1" u="sng" dirty="0">
                <a:solidFill>
                  <a:srgbClr val="303030"/>
                </a:solidFill>
              </a:rPr>
              <a:t>Till</a:t>
            </a:r>
            <a:r>
              <a:rPr lang="en-US" sz="2000" dirty="0">
                <a:solidFill>
                  <a:srgbClr val="303030"/>
                </a:solidFill>
              </a:rPr>
              <a:t> is deposited heterogeneously and extensively without forming identifiable topographic features- a veneer of unsorted debris</a:t>
            </a:r>
          </a:p>
          <a:p>
            <a:pPr lvl="1">
              <a:buClr>
                <a:srgbClr val="AD0101"/>
              </a:buClr>
              <a:defRPr/>
            </a:pPr>
            <a:r>
              <a:rPr lang="en-US" sz="2000" b="1" u="sng" dirty="0">
                <a:solidFill>
                  <a:srgbClr val="303030"/>
                </a:solidFill>
              </a:rPr>
              <a:t>Veneer</a:t>
            </a:r>
            <a:r>
              <a:rPr lang="en-US" sz="2000" b="1" dirty="0">
                <a:solidFill>
                  <a:srgbClr val="303030"/>
                </a:solidFill>
              </a:rPr>
              <a:t> </a:t>
            </a:r>
            <a:r>
              <a:rPr lang="en-US" sz="2000" dirty="0">
                <a:solidFill>
                  <a:srgbClr val="303030"/>
                </a:solidFill>
              </a:rPr>
              <a:t>is sometimes quite shallow and does not mask the original topography call Till Plain</a:t>
            </a:r>
          </a:p>
          <a:p>
            <a:pPr>
              <a:defRPr/>
            </a:pPr>
            <a:endParaRPr lang="en-US" b="1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69342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Deposition of Ice Sheets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95400"/>
            <a:ext cx="7315200" cy="45307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b="1" u="sng" dirty="0" smtClean="0"/>
              <a:t>Moraine </a:t>
            </a:r>
            <a:r>
              <a:rPr lang="en-US" dirty="0" smtClean="0"/>
              <a:t>– general term for glacial deposited landforms composed entirely or largely of till</a:t>
            </a:r>
          </a:p>
          <a:p>
            <a:pPr>
              <a:defRPr/>
            </a:pPr>
            <a:r>
              <a:rPr lang="en-US" b="1" u="sng" dirty="0" smtClean="0"/>
              <a:t>Terminal </a:t>
            </a:r>
            <a:r>
              <a:rPr lang="en-US" b="1" u="sng" dirty="0" smtClean="0"/>
              <a:t>Moraine </a:t>
            </a:r>
            <a:r>
              <a:rPr lang="en-US" dirty="0" smtClean="0"/>
              <a:t>- </a:t>
            </a:r>
            <a:r>
              <a:rPr lang="en-US" dirty="0" smtClean="0"/>
              <a:t>a ridge of till that marks the outermost limit of the glacial advance</a:t>
            </a:r>
          </a:p>
          <a:p>
            <a:pPr lvl="1">
              <a:defRPr/>
            </a:pPr>
            <a:r>
              <a:rPr lang="en-US" sz="2400" dirty="0" smtClean="0"/>
              <a:t>Formed when a glacier reaches equilibrium point and so it is wasting is at the same rate as it is nourished</a:t>
            </a:r>
          </a:p>
          <a:p>
            <a:pPr>
              <a:defRPr/>
            </a:pPr>
            <a:r>
              <a:rPr lang="en-US" b="1" u="sng" dirty="0" smtClean="0"/>
              <a:t>Recessional </a:t>
            </a:r>
            <a:r>
              <a:rPr lang="en-US" b="1" u="sng" dirty="0" smtClean="0"/>
              <a:t>Moraine </a:t>
            </a:r>
            <a:r>
              <a:rPr lang="en-US" dirty="0" smtClean="0"/>
              <a:t>– the ridges that mark positions where the ice front was temporarily stabilized during the retreating glaciers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143000"/>
            <a:ext cx="5623443" cy="4040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41475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69342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Deposition of Ice Sheets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295400"/>
            <a:ext cx="6858000" cy="45307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b="1" u="sng" dirty="0" smtClean="0"/>
              <a:t>Ground Moraine </a:t>
            </a:r>
            <a:r>
              <a:rPr lang="en-US" b="1" dirty="0" smtClean="0"/>
              <a:t>– </a:t>
            </a:r>
            <a:r>
              <a:rPr lang="en-US" dirty="0" smtClean="0"/>
              <a:t>large quantities of till laid down from underneath the glacier rather than from its edge</a:t>
            </a:r>
          </a:p>
          <a:p>
            <a:pPr>
              <a:defRPr/>
            </a:pPr>
            <a:r>
              <a:rPr lang="en-US" b="1" u="sng" dirty="0" smtClean="0"/>
              <a:t>Kettles </a:t>
            </a:r>
            <a:r>
              <a:rPr lang="en-US" b="1" dirty="0" smtClean="0"/>
              <a:t>– </a:t>
            </a:r>
            <a:r>
              <a:rPr lang="en-US" dirty="0" smtClean="0"/>
              <a:t>form when large blocks of ice left by retreating glaciers become surrounded or even covered by glacial drift – after the ice block melts, the </a:t>
            </a:r>
            <a:r>
              <a:rPr lang="en-US" dirty="0" smtClean="0"/>
              <a:t>moraine </a:t>
            </a:r>
            <a:r>
              <a:rPr lang="en-US" dirty="0" smtClean="0"/>
              <a:t>surface collapse leaving an irregular</a:t>
            </a:r>
          </a:p>
          <a:p>
            <a:pPr>
              <a:defRPr/>
            </a:pPr>
            <a:r>
              <a:rPr lang="en-US" b="1" u="sng" dirty="0" smtClean="0"/>
              <a:t>Drumlin</a:t>
            </a:r>
            <a:r>
              <a:rPr lang="en-US" b="1" dirty="0" smtClean="0"/>
              <a:t> – </a:t>
            </a:r>
            <a:r>
              <a:rPr lang="en-US" dirty="0" smtClean="0"/>
              <a:t>a elongated hill smaller than moraines but composed of similarly unsorted till</a:t>
            </a:r>
            <a:r>
              <a:rPr lang="en-US" sz="28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28600"/>
            <a:ext cx="69342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Glaciafluvial </a:t>
            </a:r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447800"/>
            <a:ext cx="6858000" cy="45307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b="1" u="sng" dirty="0" smtClean="0"/>
              <a:t>Deposition or </a:t>
            </a:r>
            <a:r>
              <a:rPr lang="en-US" b="1" u="sng" dirty="0" smtClean="0"/>
              <a:t>redeposition </a:t>
            </a:r>
            <a:r>
              <a:rPr lang="en-US" b="1" u="sng" dirty="0" smtClean="0"/>
              <a:t>of debris by ice-sheet meltwater produces certain features</a:t>
            </a:r>
            <a:r>
              <a:rPr lang="en-US" dirty="0" smtClean="0"/>
              <a:t>.</a:t>
            </a:r>
          </a:p>
          <a:p>
            <a:pPr lvl="1">
              <a:defRPr/>
            </a:pPr>
            <a:r>
              <a:rPr lang="en-US" sz="2400" b="1" u="sng" dirty="0" smtClean="0"/>
              <a:t>Stratified drift</a:t>
            </a:r>
            <a:r>
              <a:rPr lang="en-US" sz="2400" dirty="0" smtClean="0"/>
              <a:t>-some sorting of the debris carried along by the meltwater</a:t>
            </a:r>
          </a:p>
          <a:p>
            <a:pPr lvl="1">
              <a:defRPr/>
            </a:pPr>
            <a:r>
              <a:rPr lang="en-US" sz="2400" b="1" u="sng" dirty="0" smtClean="0"/>
              <a:t>Outwash plains</a:t>
            </a:r>
            <a:r>
              <a:rPr lang="en-US" sz="2400" dirty="0" smtClean="0"/>
              <a:t> are smooth, flat alluvial aprons deposited beyond  recessional or terminal moraines by streams issued from the ice</a:t>
            </a:r>
            <a:r>
              <a:rPr lang="en-US" sz="2400" dirty="0" smtClean="0"/>
              <a:t>.</a:t>
            </a:r>
          </a:p>
          <a:p>
            <a:pPr lvl="1">
              <a:defRPr/>
            </a:pPr>
            <a:r>
              <a:rPr lang="en-US" sz="2400" b="1" u="sng" dirty="0" smtClean="0"/>
              <a:t>Valley </a:t>
            </a:r>
            <a:r>
              <a:rPr lang="en-US" sz="2400" b="1" u="sng" dirty="0" smtClean="0"/>
              <a:t>train </a:t>
            </a:r>
            <a:r>
              <a:rPr lang="en-US" sz="2400" dirty="0" smtClean="0"/>
              <a:t>– deposit of </a:t>
            </a:r>
            <a:r>
              <a:rPr lang="en-US" sz="2400" dirty="0"/>
              <a:t>g</a:t>
            </a:r>
            <a:r>
              <a:rPr lang="en-US" sz="2400" dirty="0" smtClean="0"/>
              <a:t>laciafluvial </a:t>
            </a:r>
            <a:r>
              <a:rPr lang="en-US" sz="2400" dirty="0" smtClean="0"/>
              <a:t>alluvium confined to a valley bottom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050" y="-304800"/>
            <a:ext cx="8534400" cy="1600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Glaciafluvial </a:t>
            </a:r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3810000" cy="495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b="1" u="sng" dirty="0" smtClean="0"/>
              <a:t>Eskers</a:t>
            </a:r>
            <a:r>
              <a:rPr lang="en-US" dirty="0" smtClean="0"/>
              <a:t> – long sinuous ridges of stratified drift </a:t>
            </a:r>
          </a:p>
          <a:p>
            <a:pPr>
              <a:defRPr/>
            </a:pPr>
            <a:r>
              <a:rPr lang="en-US" b="1" u="sng" dirty="0" smtClean="0"/>
              <a:t>Kames</a:t>
            </a:r>
            <a:r>
              <a:rPr lang="en-US" dirty="0" smtClean="0"/>
              <a:t> – small steep mounds or conical hills of stratified drift found sporadically in areas of ice-sheet deposition.</a:t>
            </a:r>
          </a:p>
          <a:p>
            <a:pPr>
              <a:defRPr/>
            </a:pPr>
            <a:r>
              <a:rPr lang="en-US" b="1" u="sng" dirty="0" smtClean="0"/>
              <a:t>Kame-and-kettle topography </a:t>
            </a:r>
            <a:r>
              <a:rPr lang="en-US" dirty="0" smtClean="0"/>
              <a:t>- morainal surfaces containing a number of mounds and depressions</a:t>
            </a:r>
          </a:p>
        </p:txBody>
      </p:sp>
      <p:pic>
        <p:nvPicPr>
          <p:cNvPr id="48133" name="Picture 5" descr="http://www.scienceclarified.com/landforms/images/ueol_02_img00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295400"/>
            <a:ext cx="4181475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457200"/>
            <a:ext cx="8534400" cy="1600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Mountain Glaciers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62000"/>
            <a:ext cx="7543800" cy="5715000"/>
          </a:xfrm>
        </p:spPr>
        <p:txBody>
          <a:bodyPr/>
          <a:lstStyle/>
          <a:p>
            <a:pPr>
              <a:defRPr/>
            </a:pPr>
            <a:r>
              <a:rPr lang="en-US" sz="2000" u="sng" dirty="0" smtClean="0"/>
              <a:t>Most of the world’s high mountain regions experienced extensive Pleistocene glaciation and many mountain glaciers exist </a:t>
            </a:r>
            <a:r>
              <a:rPr lang="en-US" sz="2000" u="sng" dirty="0" smtClean="0"/>
              <a:t>today</a:t>
            </a:r>
          </a:p>
          <a:p>
            <a:pPr>
              <a:defRPr/>
            </a:pPr>
            <a:endParaRPr lang="en-US" sz="1100" u="sng" dirty="0" smtClean="0"/>
          </a:p>
          <a:p>
            <a:pPr>
              <a:defRPr/>
            </a:pPr>
            <a:r>
              <a:rPr lang="en-US" sz="2000" u="sng" dirty="0" smtClean="0"/>
              <a:t>Effect of glacial action, particularly erosion, on mountainous topography is to create preglacial slope and </a:t>
            </a:r>
            <a:r>
              <a:rPr lang="en-US" sz="2000" u="sng" dirty="0" smtClean="0"/>
              <a:t>relief</a:t>
            </a:r>
          </a:p>
          <a:p>
            <a:pPr>
              <a:defRPr/>
            </a:pPr>
            <a:endParaRPr lang="en-US" sz="1100" u="sng" dirty="0" smtClean="0"/>
          </a:p>
          <a:p>
            <a:pPr lvl="0">
              <a:buClr>
                <a:srgbClr val="AD0101"/>
              </a:buClr>
              <a:defRPr/>
            </a:pPr>
            <a:r>
              <a:rPr lang="en-US" sz="2000" b="1" u="sng" dirty="0">
                <a:solidFill>
                  <a:srgbClr val="303030"/>
                </a:solidFill>
              </a:rPr>
              <a:t>Development and Flow </a:t>
            </a:r>
            <a:r>
              <a:rPr lang="en-US" sz="2000" u="sng" dirty="0">
                <a:solidFill>
                  <a:srgbClr val="303030"/>
                </a:solidFill>
              </a:rPr>
              <a:t>– Individual alpine glaciers usually form in sheltered depressions near the heads of stream </a:t>
            </a:r>
            <a:r>
              <a:rPr lang="en-US" sz="2000" u="sng" dirty="0" smtClean="0">
                <a:solidFill>
                  <a:srgbClr val="303030"/>
                </a:solidFill>
              </a:rPr>
              <a:t>valleys</a:t>
            </a:r>
          </a:p>
          <a:p>
            <a:pPr lvl="0">
              <a:buClr>
                <a:srgbClr val="AD0101"/>
              </a:buClr>
              <a:defRPr/>
            </a:pPr>
            <a:endParaRPr lang="en-US" sz="1100" u="sng" dirty="0">
              <a:solidFill>
                <a:srgbClr val="303030"/>
              </a:solidFill>
            </a:endParaRPr>
          </a:p>
          <a:p>
            <a:pPr lvl="0">
              <a:buClr>
                <a:srgbClr val="AD0101"/>
              </a:buClr>
              <a:defRPr/>
            </a:pPr>
            <a:r>
              <a:rPr lang="en-US" sz="2000" b="1" u="sng" dirty="0">
                <a:solidFill>
                  <a:srgbClr val="303030"/>
                </a:solidFill>
              </a:rPr>
              <a:t>Erosion by Mountain Glaciers</a:t>
            </a:r>
          </a:p>
          <a:p>
            <a:pPr lvl="1">
              <a:buClr>
                <a:srgbClr val="AD0101"/>
              </a:buClr>
              <a:defRPr/>
            </a:pPr>
            <a:r>
              <a:rPr lang="en-US" sz="2000" b="1" u="sng" dirty="0">
                <a:solidFill>
                  <a:srgbClr val="303030"/>
                </a:solidFill>
              </a:rPr>
              <a:t>In the High Country</a:t>
            </a:r>
            <a:r>
              <a:rPr lang="en-US" sz="2000" dirty="0">
                <a:solidFill>
                  <a:srgbClr val="303030"/>
                </a:solidFill>
              </a:rPr>
              <a:t> – </a:t>
            </a:r>
            <a:endParaRPr lang="en-US" sz="2000" dirty="0" smtClean="0">
              <a:solidFill>
                <a:srgbClr val="303030"/>
              </a:solidFill>
            </a:endParaRPr>
          </a:p>
          <a:p>
            <a:pPr lvl="2">
              <a:buClr>
                <a:srgbClr val="AD0101"/>
              </a:buClr>
              <a:defRPr/>
            </a:pPr>
            <a:r>
              <a:rPr lang="en-US" b="1" dirty="0" smtClean="0">
                <a:solidFill>
                  <a:srgbClr val="303030"/>
                </a:solidFill>
              </a:rPr>
              <a:t>Cirque</a:t>
            </a:r>
            <a:r>
              <a:rPr lang="en-US" dirty="0" smtClean="0">
                <a:solidFill>
                  <a:srgbClr val="303030"/>
                </a:solidFill>
              </a:rPr>
              <a:t> </a:t>
            </a:r>
            <a:r>
              <a:rPr lang="en-US" dirty="0">
                <a:solidFill>
                  <a:srgbClr val="303030"/>
                </a:solidFill>
              </a:rPr>
              <a:t>– </a:t>
            </a:r>
            <a:r>
              <a:rPr lang="en-US" u="sng" dirty="0">
                <a:solidFill>
                  <a:srgbClr val="303030"/>
                </a:solidFill>
              </a:rPr>
              <a:t>a broad </a:t>
            </a:r>
            <a:r>
              <a:rPr lang="en-US" u="sng" dirty="0" smtClean="0">
                <a:solidFill>
                  <a:srgbClr val="303030"/>
                </a:solidFill>
              </a:rPr>
              <a:t>amphitheater </a:t>
            </a:r>
            <a:r>
              <a:rPr lang="en-US" u="sng" dirty="0">
                <a:solidFill>
                  <a:srgbClr val="303030"/>
                </a:solidFill>
              </a:rPr>
              <a:t>hollowed out at the head of a glacial valley</a:t>
            </a:r>
          </a:p>
          <a:p>
            <a:pPr lvl="2">
              <a:buClr>
                <a:srgbClr val="AD0101"/>
              </a:buClr>
              <a:defRPr/>
            </a:pPr>
            <a:r>
              <a:rPr lang="en-US" u="sng" dirty="0">
                <a:solidFill>
                  <a:srgbClr val="303030"/>
                </a:solidFill>
              </a:rPr>
              <a:t>The first landform feature produced by alpine glaciation, essentially being quarried out of the </a:t>
            </a:r>
            <a:r>
              <a:rPr lang="en-US" u="sng" dirty="0" smtClean="0">
                <a:solidFill>
                  <a:srgbClr val="303030"/>
                </a:solidFill>
              </a:rPr>
              <a:t>mountainside</a:t>
            </a:r>
            <a:endParaRPr lang="en-US" u="sng" dirty="0">
              <a:solidFill>
                <a:srgbClr val="30303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Cindy\Desktop\class\jpg\Fig19-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609600"/>
            <a:ext cx="7069138" cy="544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>
          <a:xfrm>
            <a:off x="762000" y="1447800"/>
            <a:ext cx="7543800" cy="468312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b="1" u="sng" dirty="0" smtClean="0"/>
              <a:t>Pleistocene Glaciation</a:t>
            </a:r>
          </a:p>
          <a:p>
            <a:pPr lvl="1">
              <a:defRPr/>
            </a:pPr>
            <a:r>
              <a:rPr lang="en-US" sz="2400" u="sng" dirty="0" smtClean="0"/>
              <a:t>Boundaries unknown- </a:t>
            </a:r>
            <a:r>
              <a:rPr lang="en-US" sz="2400" dirty="0" smtClean="0"/>
              <a:t>may have started 1.8 million years ago or earlier</a:t>
            </a:r>
          </a:p>
          <a:p>
            <a:pPr lvl="1">
              <a:defRPr/>
            </a:pPr>
            <a:r>
              <a:rPr lang="en-US" sz="2400" u="sng" dirty="0" smtClean="0"/>
              <a:t>About 2.5 million years ago- there was an “amplitude” in climate fluctuations- </a:t>
            </a:r>
            <a:r>
              <a:rPr lang="en-US" sz="2400" dirty="0" smtClean="0"/>
              <a:t>causing some parts of the Northern Hemisphere to be covered by glaciers</a:t>
            </a:r>
          </a:p>
          <a:p>
            <a:pPr lvl="1">
              <a:defRPr/>
            </a:pPr>
            <a:r>
              <a:rPr lang="en-US" sz="2400" u="sng" dirty="0" smtClean="0"/>
              <a:t>Glaciologists are changing their thoughts that this epoch may be only 9000 years ago</a:t>
            </a:r>
            <a:r>
              <a:rPr lang="en-US" sz="2400" dirty="0" smtClean="0"/>
              <a:t> – whether this is a Glacial or interglacial period</a:t>
            </a:r>
          </a:p>
          <a:p>
            <a:pPr lvl="1">
              <a:defRPr/>
            </a:pPr>
            <a:r>
              <a:rPr lang="en-US" sz="2400" u="sng" dirty="0" smtClean="0"/>
              <a:t>End of the Pleistocene epoch in North America known as the “Wisconsin” glacial stage approximately 10,000 years ago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1295400" y="152400"/>
            <a:ext cx="6934200" cy="1143000"/>
          </a:xfrm>
        </p:spPr>
        <p:txBody>
          <a:bodyPr/>
          <a:lstStyle/>
          <a:p>
            <a:pPr>
              <a:defRPr/>
            </a:pPr>
            <a:r>
              <a:rPr lang="en-US" sz="4000" dirty="0" smtClean="0"/>
              <a:t>Glaciations Past and Present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-152400"/>
            <a:ext cx="69342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Mountain Glaciers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8963" y="881062"/>
            <a:ext cx="4724400" cy="5410200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sz="2000" b="1" u="sng" dirty="0" err="1" smtClean="0"/>
              <a:t>Arete</a:t>
            </a:r>
            <a:r>
              <a:rPr lang="en-US" sz="2000" dirty="0" smtClean="0"/>
              <a:t>- where several cirques have been cut back into an </a:t>
            </a:r>
            <a:r>
              <a:rPr lang="en-US" sz="2000" dirty="0" smtClean="0"/>
              <a:t>interfluve </a:t>
            </a:r>
            <a:r>
              <a:rPr lang="en-US" sz="2000" dirty="0" smtClean="0"/>
              <a:t>from opposite sides of a divide, a narrow,  leaving a jagged serrated spine of rock, that may be all that is left of a ridge crest</a:t>
            </a:r>
            <a:r>
              <a:rPr lang="en-US" sz="2000" dirty="0" smtClean="0"/>
              <a:t>.</a:t>
            </a:r>
          </a:p>
          <a:p>
            <a:pPr>
              <a:defRPr/>
            </a:pPr>
            <a:endParaRPr lang="en-US" sz="1100" dirty="0" smtClean="0"/>
          </a:p>
          <a:p>
            <a:pPr>
              <a:defRPr/>
            </a:pPr>
            <a:r>
              <a:rPr lang="en-US" sz="2000" b="1" u="sng" dirty="0" smtClean="0"/>
              <a:t>Col </a:t>
            </a:r>
            <a:r>
              <a:rPr lang="en-US" sz="2000" dirty="0" smtClean="0"/>
              <a:t>– the sharp-edged pass or saddle through the ridge that is being cut back by two adjacent </a:t>
            </a:r>
            <a:r>
              <a:rPr lang="en-US" sz="2000" dirty="0" smtClean="0"/>
              <a:t>cirques</a:t>
            </a:r>
          </a:p>
          <a:p>
            <a:pPr>
              <a:defRPr/>
            </a:pPr>
            <a:endParaRPr lang="en-US" sz="1100" dirty="0" smtClean="0"/>
          </a:p>
          <a:p>
            <a:pPr>
              <a:defRPr/>
            </a:pPr>
            <a:r>
              <a:rPr lang="en-US" sz="2000" b="1" u="sng" dirty="0" smtClean="0"/>
              <a:t>Horn</a:t>
            </a:r>
            <a:r>
              <a:rPr lang="en-US" sz="2000" dirty="0" smtClean="0"/>
              <a:t> – a steep-sided, pyramidal rock pinnacle formed by expansive quarrying of the headwalls where three or more cirques interest</a:t>
            </a:r>
            <a:r>
              <a:rPr lang="en-US" sz="2000" dirty="0" smtClean="0"/>
              <a:t>.</a:t>
            </a:r>
          </a:p>
          <a:p>
            <a:pPr>
              <a:defRPr/>
            </a:pPr>
            <a:endParaRPr lang="en-US" sz="1000" dirty="0" smtClean="0"/>
          </a:p>
          <a:p>
            <a:pPr>
              <a:defRPr/>
            </a:pPr>
            <a:r>
              <a:rPr lang="en-US" sz="2000" b="1" u="sng" dirty="0" smtClean="0"/>
              <a:t>Tarn</a:t>
            </a:r>
            <a:r>
              <a:rPr lang="en-US" sz="2000" dirty="0" smtClean="0"/>
              <a:t> – a depression formed to hold water after glacial ice in a cirque has meted away.</a:t>
            </a:r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590800"/>
            <a:ext cx="3357746" cy="199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Users\Cindy\Desktop\class\jpg\Fig19-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85800"/>
            <a:ext cx="7434262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69342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Mountain Glaciers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19200"/>
            <a:ext cx="6858000" cy="453072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b="1" u="sng" dirty="0" smtClean="0"/>
              <a:t>In the valleys</a:t>
            </a:r>
          </a:p>
          <a:p>
            <a:pPr lvl="1">
              <a:defRPr/>
            </a:pPr>
            <a:r>
              <a:rPr lang="en-US" sz="2400" dirty="0" smtClean="0"/>
              <a:t>A glacier moves down a mountain valley with </a:t>
            </a:r>
            <a:r>
              <a:rPr lang="en-US" sz="2400" u="sng" dirty="0" smtClean="0"/>
              <a:t>much greater erosive effectiveness than a stream</a:t>
            </a:r>
            <a:r>
              <a:rPr lang="en-US" sz="2400" dirty="0" smtClean="0"/>
              <a:t>.</a:t>
            </a:r>
          </a:p>
          <a:p>
            <a:pPr lvl="1">
              <a:defRPr/>
            </a:pPr>
            <a:r>
              <a:rPr lang="en-US" sz="2400" dirty="0" smtClean="0"/>
              <a:t>The </a:t>
            </a:r>
            <a:r>
              <a:rPr lang="en-US" sz="2400" u="sng" dirty="0" smtClean="0"/>
              <a:t>principal erosive work of a valley glacier is to deepen, steepen, and widen its valley.</a:t>
            </a:r>
          </a:p>
          <a:p>
            <a:pPr lvl="1">
              <a:defRPr/>
            </a:pPr>
            <a:r>
              <a:rPr lang="en-US" sz="2400" dirty="0" smtClean="0"/>
              <a:t>The cross-sectional profile is changed from a </a:t>
            </a:r>
            <a:r>
              <a:rPr lang="en-US" sz="2400" u="sng" dirty="0" smtClean="0"/>
              <a:t>stream-cut “V” shape to an ice-eroded “U” shape </a:t>
            </a:r>
            <a:r>
              <a:rPr lang="en-US" sz="2400" dirty="0" smtClean="0"/>
              <a:t>called a </a:t>
            </a:r>
            <a:r>
              <a:rPr lang="en-US" sz="2400" u="sng" dirty="0" smtClean="0"/>
              <a:t>Glacial Trough</a:t>
            </a:r>
          </a:p>
          <a:p>
            <a:pPr lvl="1">
              <a:defRPr/>
            </a:pPr>
            <a:r>
              <a:rPr lang="en-US" sz="2400" u="sng" dirty="0" smtClean="0"/>
              <a:t>Valley is straight because the glacier does not meander, but grinds away the protruding spurs </a:t>
            </a:r>
            <a:r>
              <a:rPr lang="en-US" sz="2400" dirty="0" smtClean="0"/>
              <a:t>that separate side canyons called </a:t>
            </a:r>
            <a:r>
              <a:rPr lang="en-US" sz="2400" u="sng" dirty="0" smtClean="0"/>
              <a:t>Truncated Spurs.</a:t>
            </a:r>
          </a:p>
        </p:txBody>
      </p:sp>
      <p:graphicFrame>
        <p:nvGraphicFramePr>
          <p:cNvPr id="36868" name="Object 2"/>
          <p:cNvGraphicFramePr>
            <a:graphicFrameLocks noChangeAspect="1"/>
          </p:cNvGraphicFramePr>
          <p:nvPr/>
        </p:nvGraphicFramePr>
        <p:xfrm>
          <a:off x="304800" y="6170613"/>
          <a:ext cx="1397000" cy="687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4" name="Packager Shell Object" showAsIcon="1" r:id="rId3" imgW="1403797" imgH="682580" progId="Package">
                  <p:embed/>
                </p:oleObj>
              </mc:Choice>
              <mc:Fallback>
                <p:oleObj name="Packager Shell Object" showAsIcon="1" r:id="rId3" imgW="1403797" imgH="682580" progId="Packag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6170613"/>
                        <a:ext cx="1397000" cy="687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4809"/>
            <a:ext cx="69342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Mountain Glaciers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19201"/>
            <a:ext cx="7315200" cy="2133600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b="1" u="sng" dirty="0" smtClean="0"/>
              <a:t>Glacial steps </a:t>
            </a:r>
            <a:r>
              <a:rPr lang="en-US" dirty="0" smtClean="0"/>
              <a:t>– irregular parts that are gently sloping, flat, or steep, with some excavated depressions alternating in erratic sequence</a:t>
            </a:r>
          </a:p>
          <a:p>
            <a:pPr>
              <a:defRPr/>
            </a:pPr>
            <a:r>
              <a:rPr lang="en-US" b="1" u="sng" dirty="0" smtClean="0"/>
              <a:t>Paternoster lakes </a:t>
            </a:r>
            <a:r>
              <a:rPr lang="en-US" dirty="0" smtClean="0"/>
              <a:t>– shallow lakes </a:t>
            </a:r>
          </a:p>
          <a:p>
            <a:pPr>
              <a:defRPr/>
            </a:pPr>
            <a:r>
              <a:rPr lang="en-US" b="1" u="sng" dirty="0" smtClean="0"/>
              <a:t>Hanging valleys </a:t>
            </a:r>
            <a:r>
              <a:rPr lang="en-US" dirty="0" smtClean="0"/>
              <a:t>– tributary valleys are characteristically perched high along the sides of the major troughs.</a:t>
            </a:r>
          </a:p>
        </p:txBody>
      </p:sp>
      <p:pic>
        <p:nvPicPr>
          <p:cNvPr id="51202" name="Picture 2" descr="http://www.physicalgeography.net/fundamentals/images/mtnglaci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429000"/>
            <a:ext cx="4267200" cy="2594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C:\Users\Cindy\Desktop\class\jpg\Fig19-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762000"/>
            <a:ext cx="7391400" cy="483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228600"/>
            <a:ext cx="8534400" cy="1600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Deposition of Mountain Glaciers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43000"/>
            <a:ext cx="7543800" cy="25908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The principal depositional landforms associated with mountain glaciation are </a:t>
            </a:r>
            <a:r>
              <a:rPr lang="en-US" b="1" u="sng" dirty="0" smtClean="0"/>
              <a:t>moraines</a:t>
            </a:r>
            <a:r>
              <a:rPr lang="en-US" dirty="0" smtClean="0"/>
              <a:t>.</a:t>
            </a:r>
          </a:p>
          <a:p>
            <a:pPr>
              <a:defRPr/>
            </a:pPr>
            <a:r>
              <a:rPr lang="en-US" b="1" u="sng" dirty="0" smtClean="0"/>
              <a:t>Lateral moraines </a:t>
            </a:r>
            <a:r>
              <a:rPr lang="en-US" dirty="0" smtClean="0"/>
              <a:t>– well-defined ridges of unsorted debris built up along the sides of valley glaciers.</a:t>
            </a:r>
          </a:p>
          <a:p>
            <a:pPr>
              <a:defRPr/>
            </a:pPr>
            <a:r>
              <a:rPr lang="en-US" b="1" u="sng" dirty="0" smtClean="0"/>
              <a:t>Medial moraine </a:t>
            </a:r>
            <a:r>
              <a:rPr lang="en-US" dirty="0" smtClean="0"/>
              <a:t>– a dark band of rocky debris </a:t>
            </a:r>
          </a:p>
        </p:txBody>
      </p:sp>
      <p:graphicFrame>
        <p:nvGraphicFramePr>
          <p:cNvPr id="39940" name="Object 4"/>
          <p:cNvGraphicFramePr>
            <a:graphicFrameLocks noChangeAspect="1"/>
          </p:cNvGraphicFramePr>
          <p:nvPr/>
        </p:nvGraphicFramePr>
        <p:xfrm>
          <a:off x="0" y="6172200"/>
          <a:ext cx="13970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7" name="Packager Shell Object" showAsIcon="1" r:id="rId3" imgW="1403797" imgH="682580" progId="Package">
                  <p:embed/>
                </p:oleObj>
              </mc:Choice>
              <mc:Fallback>
                <p:oleObj name="Packager Shell Object" showAsIcon="1" r:id="rId3" imgW="1403797" imgH="682580" progId="Packag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172200"/>
                        <a:ext cx="1397000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9945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0056" y="3505200"/>
            <a:ext cx="4402220" cy="2590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76200"/>
            <a:ext cx="7391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The Periglacial 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371600"/>
            <a:ext cx="6858000" cy="4759325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en-US" b="1" u="sng" dirty="0" smtClean="0"/>
              <a:t>Periglacial</a:t>
            </a:r>
            <a:r>
              <a:rPr lang="en-US" dirty="0" smtClean="0"/>
              <a:t> – </a:t>
            </a:r>
            <a:r>
              <a:rPr lang="en-US" u="sng" dirty="0" smtClean="0"/>
              <a:t>the perimeter of glaciation</a:t>
            </a:r>
          </a:p>
          <a:p>
            <a:pPr lvl="1">
              <a:defRPr/>
            </a:pPr>
            <a:r>
              <a:rPr lang="en-US" sz="2400" dirty="0" smtClean="0"/>
              <a:t>More than a 20% of the world’s land area is presently periglacial, but most of this was covered by ice on one or more occasions during the </a:t>
            </a:r>
            <a:r>
              <a:rPr lang="en-US" sz="2400" dirty="0" smtClean="0"/>
              <a:t>Pleistocene </a:t>
            </a:r>
            <a:r>
              <a:rPr lang="en-US" sz="2400" dirty="0" smtClean="0"/>
              <a:t>epoch</a:t>
            </a:r>
            <a:r>
              <a:rPr lang="en-US" sz="2400" dirty="0" smtClean="0"/>
              <a:t>.</a:t>
            </a:r>
            <a:endParaRPr lang="en-US" sz="2400" dirty="0" smtClean="0"/>
          </a:p>
          <a:p>
            <a:pPr lvl="1">
              <a:defRPr/>
            </a:pPr>
            <a:r>
              <a:rPr lang="en-US" sz="2400" dirty="0" smtClean="0"/>
              <a:t>Most are found in the Northern Hemisphere because the Southern Hemisphere has less land</a:t>
            </a:r>
            <a:r>
              <a:rPr lang="en-US" sz="2400" dirty="0" smtClean="0"/>
              <a:t>.</a:t>
            </a:r>
          </a:p>
          <a:p>
            <a:pPr lvl="0">
              <a:buClr>
                <a:srgbClr val="AD0101"/>
              </a:buClr>
              <a:defRPr/>
            </a:pPr>
            <a:r>
              <a:rPr lang="en-US" b="1" u="sng" dirty="0">
                <a:solidFill>
                  <a:srgbClr val="303030"/>
                </a:solidFill>
              </a:rPr>
              <a:t>Patterned Ground </a:t>
            </a:r>
            <a:r>
              <a:rPr lang="en-US" dirty="0">
                <a:solidFill>
                  <a:srgbClr val="303030"/>
                </a:solidFill>
              </a:rPr>
              <a:t>– </a:t>
            </a:r>
            <a:r>
              <a:rPr lang="en-US" u="sng" dirty="0">
                <a:solidFill>
                  <a:srgbClr val="303030"/>
                </a:solidFill>
              </a:rPr>
              <a:t>generic name applied to various geometric patterns that repeatedly appear over large areas.</a:t>
            </a:r>
          </a:p>
          <a:p>
            <a:pPr lvl="0">
              <a:buClr>
                <a:srgbClr val="AD0101"/>
              </a:buClr>
              <a:defRPr/>
            </a:pPr>
            <a:r>
              <a:rPr lang="en-US" b="1" u="sng" dirty="0">
                <a:solidFill>
                  <a:srgbClr val="303030"/>
                </a:solidFill>
              </a:rPr>
              <a:t>Proglacial lakes </a:t>
            </a:r>
            <a:r>
              <a:rPr lang="en-US" dirty="0">
                <a:solidFill>
                  <a:srgbClr val="303030"/>
                </a:solidFill>
              </a:rPr>
              <a:t>– </a:t>
            </a:r>
            <a:r>
              <a:rPr lang="en-US" u="sng" dirty="0">
                <a:solidFill>
                  <a:srgbClr val="303030"/>
                </a:solidFill>
              </a:rPr>
              <a:t>where ice flows across a land surface, the natural drainage is either impeded or blocked, and meltwater from the ice can become impounded against the ice front</a:t>
            </a:r>
          </a:p>
          <a:p>
            <a:pPr lvl="1">
              <a:defRPr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69342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Causes of the Pleistocene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305800" cy="4876800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en-US" b="1" u="sng" dirty="0" smtClean="0"/>
              <a:t>Why do we have Ice Ages?</a:t>
            </a:r>
          </a:p>
          <a:p>
            <a:pPr lvl="1">
              <a:defRPr/>
            </a:pPr>
            <a:r>
              <a:rPr lang="en-US" sz="2400" b="1" dirty="0" smtClean="0"/>
              <a:t>The accumulation of ice masses more or less simultaneously at various latitudes in both hemispheres but without uniformity</a:t>
            </a:r>
          </a:p>
          <a:p>
            <a:pPr lvl="1">
              <a:defRPr/>
            </a:pPr>
            <a:r>
              <a:rPr lang="en-US" sz="2400" b="1" dirty="0" smtClean="0"/>
              <a:t>The apparently concurrent development of pluvial conditions in drylands areas</a:t>
            </a:r>
          </a:p>
          <a:p>
            <a:pPr lvl="1">
              <a:defRPr/>
            </a:pPr>
            <a:r>
              <a:rPr lang="en-US" sz="2400" b="1" dirty="0" smtClean="0"/>
              <a:t>Multiple cycles of ice advance and retreat, including both minor fluctuations over decades and centuries and major glaciations and deglaciations over tens of thousands of years</a:t>
            </a:r>
          </a:p>
          <a:p>
            <a:pPr lvl="1">
              <a:defRPr/>
            </a:pPr>
            <a:r>
              <a:rPr lang="en-US" sz="2400" b="1" dirty="0" smtClean="0"/>
              <a:t>Eventual total deglaciation, either actual (past geologic era) or potential (for the Pleistocene epoch</a:t>
            </a:r>
            <a:r>
              <a:rPr lang="en-US" sz="2400" b="1" dirty="0" smtClean="0"/>
              <a:t>)</a:t>
            </a:r>
          </a:p>
          <a:p>
            <a:pPr lvl="1">
              <a:defRPr/>
            </a:pPr>
            <a:endParaRPr lang="en-US" sz="1100" b="1" dirty="0" smtClean="0"/>
          </a:p>
          <a:p>
            <a:pPr>
              <a:defRPr/>
            </a:pPr>
            <a:r>
              <a:rPr lang="en-US" b="1" u="sng" dirty="0" smtClean="0"/>
              <a:t>Are we still in an Ice Age?????</a:t>
            </a:r>
            <a:endParaRPr lang="en-US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143000" y="152400"/>
            <a:ext cx="69342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Glaciations Past and </a:t>
            </a:r>
            <a:r>
              <a:rPr lang="en-US" dirty="0" smtClean="0"/>
              <a:t>Present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1219200" y="1295400"/>
            <a:ext cx="6858000" cy="2514600"/>
          </a:xfrm>
        </p:spPr>
        <p:txBody>
          <a:bodyPr>
            <a:normAutofit/>
          </a:bodyPr>
          <a:lstStyle/>
          <a:p>
            <a:pPr lvl="1">
              <a:defRPr/>
            </a:pPr>
            <a:r>
              <a:rPr lang="en-US" sz="2400" u="sng" dirty="0" smtClean="0"/>
              <a:t>The period since then is know as the “Holocene” epoch.  </a:t>
            </a:r>
            <a:r>
              <a:rPr lang="en-US" sz="2400" dirty="0" smtClean="0"/>
              <a:t>Could be either post glacial or an interglacial interlude</a:t>
            </a:r>
          </a:p>
          <a:p>
            <a:pPr lvl="1">
              <a:defRPr/>
            </a:pPr>
            <a:r>
              <a:rPr lang="en-US" sz="2400" u="sng" dirty="0" smtClean="0"/>
              <a:t>At maximum Pleistocene extent, ice covered one third of the total land area of Earth</a:t>
            </a:r>
          </a:p>
        </p:txBody>
      </p:sp>
      <p:pic>
        <p:nvPicPr>
          <p:cNvPr id="40962" name="Picture 2" descr="http://t1.gstatic.com/images?q=tbn:ANd9GcTQJDcQLClabpQ5Ew12cQOvHhHVQ2cYRkgj06OL545y-qbfeQj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916" y="3733800"/>
            <a:ext cx="3886200" cy="2339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>
          <a:xfrm>
            <a:off x="381000" y="838200"/>
            <a:ext cx="8686800" cy="52578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b="1" u="sng" dirty="0" smtClean="0"/>
              <a:t>Periglacial </a:t>
            </a:r>
            <a:r>
              <a:rPr lang="en-US" b="1" u="sng" dirty="0" smtClean="0"/>
              <a:t>processes</a:t>
            </a:r>
            <a:r>
              <a:rPr lang="en-US" b="1" dirty="0" smtClean="0"/>
              <a:t>- the erosion &amp; deposition done by the prodigious amounts of melt water released as the glaciers melted</a:t>
            </a:r>
          </a:p>
          <a:p>
            <a:pPr lvl="1">
              <a:defRPr/>
            </a:pPr>
            <a:r>
              <a:rPr lang="en-US" sz="2400" b="1" dirty="0" smtClean="0"/>
              <a:t>Frost weathering associated with solifluction of frozen subsoil</a:t>
            </a:r>
          </a:p>
          <a:p>
            <a:pPr>
              <a:defRPr/>
            </a:pPr>
            <a:r>
              <a:rPr lang="en-US" b="1" u="sng" dirty="0" smtClean="0"/>
              <a:t>Sea-level Change- </a:t>
            </a:r>
            <a:r>
              <a:rPr lang="en-US" b="1" dirty="0" smtClean="0"/>
              <a:t>more water stored in the ice – less water in the oceans – when glaciers melted ocean levels went up</a:t>
            </a:r>
            <a:endParaRPr lang="en-US" b="1" u="sng" dirty="0" smtClean="0"/>
          </a:p>
          <a:p>
            <a:pPr>
              <a:defRPr/>
            </a:pPr>
            <a:r>
              <a:rPr lang="en-US" b="1" u="sng" dirty="0" smtClean="0"/>
              <a:t>Crustal  depression- </a:t>
            </a:r>
            <a:r>
              <a:rPr lang="en-US" b="1" dirty="0" smtClean="0"/>
              <a:t>enormous weight of accumulated ice on continents caused portions of Earth’s crust to sink- When ice melted the crust would rebound- Isostatic adjustment in portions of Canada and Europe- They are still rising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3600" dirty="0" smtClean="0"/>
              <a:t>Indirect Effects of Pleistocene Glaciation</a:t>
            </a:r>
            <a:endParaRPr lang="en-US" sz="3600" dirty="0"/>
          </a:p>
        </p:txBody>
      </p:sp>
      <p:graphicFrame>
        <p:nvGraphicFramePr>
          <p:cNvPr id="6148" name="Object 3"/>
          <p:cNvGraphicFramePr>
            <a:graphicFrameLocks noChangeAspect="1"/>
          </p:cNvGraphicFramePr>
          <p:nvPr/>
        </p:nvGraphicFramePr>
        <p:xfrm>
          <a:off x="0" y="6170613"/>
          <a:ext cx="1790700" cy="687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4" name="Package" showAsIcon="1" r:id="rId3" imgW="1803042" imgH="682580" progId="Package">
                  <p:embed/>
                </p:oleObj>
              </mc:Choice>
              <mc:Fallback>
                <p:oleObj name="Package" showAsIcon="1" r:id="rId3" imgW="1803042" imgH="682580" progId="Packag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170613"/>
                        <a:ext cx="1790700" cy="687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66800" y="152400"/>
            <a:ext cx="69342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Indirect Effects of Pleistocene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762000" y="1447800"/>
            <a:ext cx="7543800" cy="45307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b="1" u="sng" dirty="0" smtClean="0"/>
              <a:t>Pluvial (increased rain) developments</a:t>
            </a:r>
            <a:r>
              <a:rPr lang="en-US" b="1" dirty="0" smtClean="0"/>
              <a:t>- during glaciation period. There was a considerable increase in precipitation, and a decrease in evaporation</a:t>
            </a:r>
          </a:p>
          <a:p>
            <a:pPr lvl="1">
              <a:defRPr/>
            </a:pPr>
            <a:r>
              <a:rPr lang="en-US" sz="2400" b="1" dirty="0" smtClean="0"/>
              <a:t>Result ‘pluvial effects’ created many lakes where previously there had been none</a:t>
            </a:r>
          </a:p>
          <a:p>
            <a:pPr lvl="1">
              <a:defRPr/>
            </a:pPr>
            <a:r>
              <a:rPr lang="en-US" sz="2400" b="1" dirty="0" smtClean="0"/>
              <a:t>Most have drained or significantly reduced in size but have left lasting imprint- example Lake Bonneville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66800" y="228600"/>
            <a:ext cx="69342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Contemporary Glaciation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1295400" y="1524000"/>
            <a:ext cx="6858000" cy="1981199"/>
          </a:xfrm>
        </p:spPr>
        <p:txBody>
          <a:bodyPr/>
          <a:lstStyle/>
          <a:p>
            <a:pPr>
              <a:defRPr/>
            </a:pPr>
            <a:r>
              <a:rPr lang="en-US" b="1" dirty="0" smtClean="0"/>
              <a:t>Compared to Pleistocene glaciation, the extent of ice covering the continent surfaces today is very small – 96% in Antarctica and Greenland</a:t>
            </a:r>
          </a:p>
        </p:txBody>
      </p:sp>
      <p:pic>
        <p:nvPicPr>
          <p:cNvPr id="41986" name="Picture 2" descr="http://t3.gstatic.com/images?q=tbn:ANd9GcSxwP8vDJWBdvBKk-db2r60caGegkCt2LuaIs6M_JbAQHfBIDVdc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352800"/>
            <a:ext cx="5640959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95400" y="31898"/>
            <a:ext cx="69342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Antarctic Ice Cap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990600" y="1447800"/>
            <a:ext cx="7162800" cy="45307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b="1" u="sng" dirty="0" smtClean="0"/>
              <a:t>98% of its surface covered by glacial ice- representing 85% of the world’s land-ice.</a:t>
            </a:r>
          </a:p>
          <a:p>
            <a:pPr lvl="1">
              <a:defRPr/>
            </a:pPr>
            <a:r>
              <a:rPr lang="en-US" sz="2400" dirty="0" smtClean="0"/>
              <a:t>This ice is more than </a:t>
            </a:r>
            <a:r>
              <a:rPr lang="en-US" sz="2400" u="sng" dirty="0" smtClean="0"/>
              <a:t>13,000 feet thing</a:t>
            </a:r>
          </a:p>
          <a:p>
            <a:pPr lvl="1">
              <a:defRPr/>
            </a:pPr>
            <a:r>
              <a:rPr lang="en-US" sz="2400" u="sng" dirty="0" smtClean="0"/>
              <a:t>Continent and its ice sheets can be thought of two unequal sections separated by </a:t>
            </a:r>
            <a:r>
              <a:rPr lang="en-US" sz="2400" u="sng" dirty="0" smtClean="0"/>
              <a:t>Transantarctic </a:t>
            </a:r>
            <a:r>
              <a:rPr lang="en-US" sz="2400" u="sng" dirty="0" smtClean="0"/>
              <a:t>Mountains</a:t>
            </a:r>
          </a:p>
          <a:p>
            <a:pPr lvl="1">
              <a:defRPr/>
            </a:pPr>
            <a:r>
              <a:rPr lang="en-US" sz="2400" u="sng" dirty="0" smtClean="0"/>
              <a:t>West Antarctica is general mountainous-contains the “Dry Valley” area which consists of about 1500 sq. miles, which, because the winds blast away snow &amp; keep precipitation out; ice does not build up.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>
          <a:xfrm>
            <a:off x="183928" y="1295400"/>
            <a:ext cx="4724400" cy="4530725"/>
          </a:xfrm>
        </p:spPr>
        <p:txBody>
          <a:bodyPr>
            <a:normAutofit/>
          </a:bodyPr>
          <a:lstStyle/>
          <a:p>
            <a:pPr lvl="1">
              <a:defRPr/>
            </a:pPr>
            <a:r>
              <a:rPr lang="en-US" sz="2400" b="1" u="sng" dirty="0" smtClean="0"/>
              <a:t>The three major parallel valley’s contain several large lakes, a number of ponds- and a river that runs 1 to 2 months a year</a:t>
            </a:r>
          </a:p>
          <a:p>
            <a:pPr lvl="1">
              <a:defRPr/>
            </a:pPr>
            <a:r>
              <a:rPr lang="en-US" sz="2400" b="1" u="sng" dirty="0" smtClean="0"/>
              <a:t>East </a:t>
            </a:r>
            <a:r>
              <a:rPr lang="en-US" sz="2400" b="1" u="sng" dirty="0" smtClean="0"/>
              <a:t>Antarctica </a:t>
            </a:r>
            <a:r>
              <a:rPr lang="en-US" sz="2400" dirty="0" smtClean="0"/>
              <a:t>- </a:t>
            </a:r>
            <a:r>
              <a:rPr lang="en-US" sz="2400" dirty="0" smtClean="0"/>
              <a:t>extensive – large broad plateau</a:t>
            </a:r>
          </a:p>
          <a:p>
            <a:pPr lvl="1">
              <a:defRPr/>
            </a:pPr>
            <a:r>
              <a:rPr lang="en-US" sz="2400" b="1" u="sng" dirty="0" smtClean="0"/>
              <a:t>West Antarctica </a:t>
            </a:r>
            <a:r>
              <a:rPr lang="en-US" sz="2400" dirty="0" smtClean="0"/>
              <a:t>- 8000 </a:t>
            </a:r>
            <a:r>
              <a:rPr lang="en-US" sz="2400" dirty="0" smtClean="0"/>
              <a:t>foot above sea level</a:t>
            </a:r>
          </a:p>
          <a:p>
            <a:pPr lvl="1">
              <a:defRPr/>
            </a:pPr>
            <a:r>
              <a:rPr lang="en-US" sz="2400" b="1" u="sng" dirty="0" smtClean="0"/>
              <a:t>Greenland Ice Cap </a:t>
            </a:r>
            <a:r>
              <a:rPr lang="en-US" sz="2400" dirty="0" smtClean="0"/>
              <a:t>– less extensive- 670,000 sq. </a:t>
            </a:r>
            <a:r>
              <a:rPr lang="en-US" sz="2400" dirty="0" smtClean="0"/>
              <a:t>miles</a:t>
            </a:r>
            <a:endParaRPr lang="en-US" sz="2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1295400" y="152400"/>
            <a:ext cx="69342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Antarctica Ice Cap</a:t>
            </a:r>
            <a:endParaRPr lang="en-US" dirty="0"/>
          </a:p>
        </p:txBody>
      </p:sp>
      <p:sp>
        <p:nvSpPr>
          <p:cNvPr id="4" name="AutoShape 2" descr="data:image/jpeg;base64,/9j/4AAQSkZJRgABAQAAAQABAAD/2wCEAAkGBxQSEhQUEBQUFRQUFBQWFRQVFBQUFBQWFxUWFxcVGBUYHCggGholHBQUITEiJSkrLy4uFx8zODMsNygtLisBCgoKDg0OGxAQGiwkICQsLCwsLCwsLCwsLCwsLCwsLSwsLCwsLCwsLCwsLCwsLCwsLCwsLCwsLCwsLCwsLCwsLP/AABEIAMIBAwMBIgACEQEDEQH/xAAcAAABBQEBAQAAAAAAAAAAAAAAAQIDBAUGBwj/xABAEAABAwIEAwYCBwcCBwEAAAABAAIRAyEEEjFBBVFhBhMicYGRMqEHQlJisdHwI3KCksHh8RRDFTNTY6Kywhb/xAAZAQADAQEBAAAAAAAAAAAAAAAAAQMCBAX/xAAnEQEBAAICAgAFBQEBAAAAAAAAAQIRAzESIQQiMkFRE2GBkbFxQv/aAAwDAQACEQMRAD8A8h7PcGdi6uQObTaBLqjyA1skNYCSR8T3Nb69FY//AC1cMzv7tjbRneGSSwODb/WuReLscNisvDVAA5r3PDXQS1psSJgkGxiT7q9/xEX/AGuJ8QIMvmQ5xcQb7uJd5klK1THj3N7n9p39lqwFQksy0nltR8vDW5c8uBLfG0Gm9vhm4A3Eq7stVbWp0qjqbXVKmSA7M5vie3PlsS3wO00tMSJbg+Nd24OFSu7KXHK50tJcHAkifvvP8R5lR4nivePzuqV82d7wQQMrnuLnFsfDJJNuZS8j/Sv5n9wmJ7P1GNe5zqQ7slrh3gB7wCX0hNi9oIkA7wCTZW39lHk5ab2uLaVKrVnKBTFRrSB4XOcYLw2CAZItFxTq8RDgWuq4hzSGgguBBDfhF+SV3E5gGtiTAgePQZS0DXTK5w8iRujyH6V/M/taf2RrBxb3lCxH+4dHVG02Oyxmhxc2LWBvCy+KcPdQeGPc0uyMecsnLnaHBpJAuARpI6oq8UrO+KrUN5u92pdnnX7QDvO6ZmqVnNBLqjoDWyS4wNBJ2HyW5No1XAWxw/gTnDNVORvL659NvVaOB4Yyh4nw6p/4s8uZ6oxOMJXZx/DzGbz/AKcuXNcvWH9pQ6nSEUmgczq4+Z1WfXrSmvdKjK3lnv1Cxw17pjkwhPKQqVWhkIhOQkZsJYSoQYASgITgmVK1aPDeIOpOlp1sQdHDkQs8KRq3GMo9Ao0qGKpjM0EEfC4XB8+a5XjnYpzZdhjmH2CfEP3Tv5FV8Fjn0/hNuR0XRYDj7XQKgynnsfXZPv1nNz8/eJWXH3hdf482qUyCQQQRYg2I6EJi9O4zwajimz8NSPC8D5H7QXn3E+G1KDyyoIOx+q4cwd1Dl4LhPKe5+VuLmmfq+r+FFCVIoLEQlSJGEIQgBCEIAQhCAEIQgBKhOY0kgC5NgOZQSTDYd1Rwa0ST+vZdThsOzDtgXeR4nf0HRHDcEKDOdR3xHl90KlXrSSu3ixmHff8AjkzyvJdTr/Tq1clQEpCUhK1cttTHQKYUpKQrDeiFIlSJNEQlQkCISoTAShCEwcE9pTAnBOM1K0qVpUAKkaVuVixewuKc3Qkeq1nuZiWd3WuNj9Zp5grn2lT0KxBV+POT1enPyce/c7YfF+Fvw78r7g3a4aOHMdeY2WeV6G5jMTTNOp5tdu13MLhuIYN1F7mPEFp9CNiOhXJ8T8P+nfLHqun4fm8/ly7iohKkXG6CIQhBhCEIAQhCAEqRKgBdBwDBZR3rhc/B0H2llcNwnevDdtXeQXVVDERoLABW454zzv8ACHLlv5YhxlWAf1qsuVYxriYJPoqsrfHdzZSaLKSUkpFvZyFQhSB1oyj97xT+MfJZ21pHCIT4W/geyGIqUaleo3uaNOk+pnqeHMWgENAJnxTrp5oDnYSLV4RwGviXsZRpPPeaPLXCnH2i+Iixv6L2Hs19H2Gw9P8AbMZWrObDnkS1styuFMO0Bk680rlIenhJQQvo3hvZLB0HZqOHptcW5ZILrTP1ibnc7wOSkZ2UwQJcMLQkkknu2ySXZpNr3Hol+pBp83ohfQlHsFgGkH/TscRmMul05oOkxaBFrXiJK4ntH9GDwXOwoBzP8LATABEnMDMNGV0Ru4CN05nBqvMkoW3x7spicI9zajC4NbnNRgcWZMxbJJFrjfmFiwtSslBTwVGE4LUpWJQVI0qAFSArcrFi7ha+Uq5xrAjE0paP2tMeHm5u7Py6+ayWlanDMVBXThZlLhl1XNyY3G+ePccOQmroO1nDhTqd4z4Ksnyf9YeuvusAryuXjvHlca7+POZ4zKESJUimoEIQgBCEIASoCmwlHO9reZA9N/knJulbp0fAcHlol51ff+Eafn6qxU/yrlJ004ZEtkZbabQqRpE7aKnN6+X8I8c38zNxTvEelgoCVNi2Frr+/NQKmPUPRUIe2DCVoRvZlaFZo4V7oytcZdlENJBdE5QecXhRsavavo77NYelTZiKbu8qPBAqguA1OZuXQEEEfwg6pW6NX7BdhW0AzEVwHViMzW2c2lyg843HoYJnvXUgRBAIOoIkH0VinTT+7UrdtKzaYAgAADQAQB6IhTOamEJA2E4JEPeGiXEASBJ5kgAepIHqgzwE4BDQpGtQTN4zwWniqZp1pLSCLGC0kEFzTsYcR5eq82419E/d0qr6D3ve27GWktAkiIu46ajn0XsAYlNNamVg0+Tn04JB1Bg+fL5FNXv3b7s7SOFqvo4ZrqgOYspNDHVC51y4tEugnPvcLwWo0T4SS3YkAEjnAJj3KtjltiwwJwKalC3KzYlBU1J8FVwU9pVcanlG1Xof6ig6n9aJZ+8NPfT1XBELt+F14K57tPhO7rujR/jH8WvzlL4vHywmf8Vj4a+Odw/ljlIlKRec7ghCEAIQhAKtTgNPxOd9lvzP9gVlrc4S2KJP2nH2AA/NW4JvNLlvypm4kteHDYytNtcOBIFieehWFUN1JhMUabpGmhHMJ8uPldlhdNHGYXNLtw2w6rGXYVqDXU89My2DJ2t532WCMA0l2oDQSToLbSd5IEKOGdx9VTKS+4zgpGKOVKxdDKzRHP1X0J2VqU6uGpDDZm0Gsa0Zj+0hsjLI38IvMw7ZeKdmeHd/UyAgZsjZIJbeC6bg7c179wqg2lTZTZAaxoaIEaDkp53fpSTxm2hSw5b8GUD7OW2mgINtORUsz57g6hFN6hxdT4Y+IuAB5DV09IB9YWOh2HhQuT61QAEkwBclZfEeItax2V3iIhoAObMRa3z8hKLdCY29IuJ8TyuFOiWGqZJm4YAAbtG5mwJFpM2vn4ttR9qj3PuCGjKxoIuHWE2MESTBjdR0DlmNOZcXEzckk3m/yUhrXt7qdu296+lKMbXZpWBH/cphx/mBaY+el+bsL2kqhwNVjCyIcGZg7X/mCZkfd66k2UME6lR4qj4bCZ1B0KJR5X8O44fXZWYH0nBzTuNuYINwRyN1ZLBMSJ5brzLBB7XEsc+kebHuAdO5FgTAAuNgtrgeKeKobXrZqb80OPxMdAc0lzpNofuBcWK15UvHHvbrqtJeLfSN2B7oitg2ksIh9MBznZrkuaBMyBJEACCZvC9io8QDhch33mXHmW/EPYjquY4pwSvicSXvxAGHGYU6dMCWyx1Nzs1iHw7qLu0sqY5MXF87FIur+kHs+MLiH90xzaXhOgDGl02ZzbaOcgrk1eXaVPBTwVECngqkYq3hnwQndrKWajTqfZdlPk4SPmPmq9MrSxrc+Fqjk3N/KQ7+hV5PLjyx/Zz5fLyY5fu4gpqc5NXkvRCEIQAhCEAq6DDiKLPIn3JK59dAf+Wz9xv4Lo4PvUeb7KjikQU0rVKLOHxz2CGuIHJGIxz3iHG3IACfONVWSLOo2eFI0qEFPaUw67sTXb3habEixnUggi3mAvX+H8eDnNY5pBcYn6ukjXnp6heXcK7OZaDcVhnd8+DNMuytGsFroBDgC3XrpqOi4biQ9vjzAkT4gZAvraJBB06KGXe1J7j05lZFSpP9Oi5LBcYewgVfEw2D9x581vHEiJJERMyNOaN7LpM8vNiWgWkiSTz10+ax+0uL+Bg1u89Bdo9fiUlfjdIA5Xtc4aNB16A6LmcbizUe95BExYSYAER10PqgWr9HETZW28uQ1WK12ZwiRP4LSpvygNO03iJusU4tt2UuZZ7a91a70LNahtQSnYamGiNbySbyeaia7xTrZPFSStT1Gb7q1Vs2RreI/UqahjqpcSYc46GMuc65XDedAdrdQYKLwbbpMNWHesJv4ovsTYeV4Sl210l7W8HGOw/dtdlmHggNl3hMNlwMAyL7QCvnzF0HU3vpv+JjnNOuoMHW6+kqTsvgP1Rbq24Hra/91459IfZd1Co+uwOcyrUc8wPDTByzmgWlztTC6OPL7J5xxYUlJpJganqB8yoQpGroiNSMK2cAMzHNP1muHuCFitWzwc3C6OHtzc/0uFcmqWuPEfM/iol5V7ehAhCEjCEIQCrfJ/Zs/cb+CwAt2iZos8o9iQr8H3R5vsqlNKc5NK1RAkQUiTRwVjA4gU6jHlocGODspiDG1wR8iqoTggPfeGVGFgcwAB8OtG4Bv1vus/E8PqMMsNLJLi7MMvdy6S6ZggCbeXmjs05n+momk0NaabSAABMgSTG8yrPGcQ5tB5YAXEQJ+8Yn5qGSuF9qmHxGZvisPM363g+hEpmIrWLb6f0TaNEhsHUeZFh1UVdw99efyWYMlQDlOiuVahgGdwDt0nz0VYMv0nUKxTdBvcGBHnotsLNBwHW+qnrYomAijSbFgNZTX0ovzWa1CNqKwKhVcFGdZt2cXsNffRVqjiHTskp1YKdVfJ6IgVmcXa15DjBCu4biHeWaHS5wgxqZsq4wjHatnmRY+6t4Kkym9joJidczjpEgc0/Re3Q4p/iYfvQfJzTb+bJ7LO7SYMV8NWpEuaHMN2fFbxR1BiCNwSp8XWBYY2Ad1scw/wDVM4gWmnUD3FrSx4c4GC1uUyQeYC3Oxenz28QSBsSEoSVcuZ2T4MzskzOWTl16QgLriFSBbPB9QsZq2OHGGk8gT7CV0cP1Obm+lxeIPiP7x/EqJOcU1eXe3fAhCEjCEIQChbHDXTSjk4/OD+ax1o8HfdzeYn2/yq8N1knyz5TnphUtYXURVKzCJEISaCUFIieaRvYuzFUNwlJwnL3bYadWxaJKtcSJLqQgGHOcbHwjKYubTMJuGA7poZAGVuWAIsBHmLBTOb3gBBi36HnKjfamN17R1KpBg3vaOSgNLUm/60TDlznJNjEyTJGp5dPQpWi9is30D4BshtGCTOuo/BNKHnqnNlV+jSy6/rorVVtll0sUAQJvy121CtvqzoUrsQx4SaqKs8pKT7oCQlSUX/4TXqEmCkbXp1AkqPCz2VlI0ko1sbWGmZmTDHhs6Bz4bbkdvUrG7f8AEa1PD1AMjaTiaZIJ7wggREWGbxeQadSYGrRxAGamfic0kcrAx67/AMJXC/SD2ldVe7D0rU2GKhsTUdYgC0gNM3Gs+9cJ7Zy6cWFIFGE8LqiFSsWjiH5MPVP3C3+bw/1VCgJKl7RVctFjN3uk+TR+ZCtL44ZZfsjlPLORzLk1KUi8x3BCEIAQhCAFNhauV7Xcjfy3UKUJy6KzbaxTVUKnwtTPT6tsfLb9dFC4Lpy9+0MfXo1IlSLCgQhIg3qvZDiPfYamT8TB3btNW2B9RlPqtim+HEbOuPMAAj2APuvP/o/xwa99Iz4wHN5S2QfWCPZdxWfafskH0Bv8pUsmsTseL5un4b/NVu8V2owOidp/CFWcCwjedOSzRDXvsqwq3VtzJE2VU09P1+gmEk2kC9iCdiEtDEuBGbSL9TzQWwEj6YcEyi8HyguuFTwtSZOnQiFJKw0vtcDYp4oWv6Kmx25WjTqyFlpWpEDVOqv1jkoMUbqHDjxCbtuXdABN+ipE6HY5tGlWrPF2zlLhceEAw43Ml0W3IC8mq1MznOMkucSZMm5m5XZfSJxUktoNMTD6jRMgf7bXbc3RsYXFBWwn3LL8HhPamBSMCtEqu4CnJWX2ixGaqQNGDKPMa/P8FtCp3VNzzsLdXGwHuuSc6ddUfEZeOEwY4Z5ZXI0pEqRcTrCEIQAhCEAIQhAWcFXyuvobH81exDFkrRwdbM3KdRp1Ctx5f+Us5/6MKan1GwmFOiBCRCTSSlVc0y0kEbhepcG4mK9JrxvZw5OGo8l5SrvC+KVKDppmxIkHQi+vulZsR6qx5bpcbaSOnVWKdUESFQoYgOAc3Q3FiPkdFIN4JE8vxgqbfa46m07ctLaJWUGjZVW1iPiE9Wj+kypadcHQg+RQWqsGi3yUDsKfqkeeo9RITxUSVMS1olxAiPnojQUGOIkOADg4gxvG6sNVXDvJLiRqZ9DspC8ysmlqOurWHrjdVWtESoG1g0ySAOv9OaNGvYiqdhqsbj/aRmGaG02zUcAQ026hz42nbfoLqXjvGxh6WcDxOkMBteOWoidV5nWql7nOOriSfVVxx2zbr/qXGYl1Wo6o8y57i4/rlt6JgTQnBWiVOCuYOlJVakyVdxWIFCnP13WaP/r0VsJJ81RztvqKHaDFy4U26M16u/tp7rGSudKRcXJnc8t104YzGagSIQsNhCEIAQhCAEIQgBOY8gyNQmoQGo14eJGu45KFwVWjVLTI/wAq8CHCR7cleZeU/dKzx/4gQlcE1IzkSmpUjdVwXtOGhrK2gEZ/LQEAefyXWUcQHAOaQQRII0IXlK0+Dcadh5GXM07SR7JWG9JbUSkzznmDdczhu1VF3xZmH7wn1lsq4ztBhz/ut9ZH4hZ0e242qdN+ex6pleiHiHEzMyLEGI9uip4bHMqCab2uH3SCrAqpHtFSoEOPj5gBwib7f2lWmMcDq2N9T7KMvVPH8TZRE1XkC8AC5jaefsjQt20Hs0l1pJiLnS1tVjcW49SwzyAzNVIEtnRp+0694+qOc7rF4n2sLhGHBbOr3QXeQF4/VlzdSoXElxJJMkm5K3MfyXlrpb4nxB9d5fUPOBs0cgqwTQnBUTpwUjGymsbKvU2BgzPMAfqFTHHaeWWj6YbTaXvsB8+g6rAxuKNRxc7yA2A2Ck4hjjUPJo+Ef1PVU1Ll5fL1Om+Pj17vYSJUigsEIQgBCEIAQhCAEIQgBCEIAT6dQtMhMQgL7Kgf0PL8kxzVUBViniPte6pMt9p3HXQRKeWzooyExKWUSmyiUttHSiU2USmEtKq5plri082kg/JXv+OYj/qut+7+V1myiUg0Txmv/wBV/uAqdSqXEucSSdSTJUUpQUweCnBRgqVjU4zTgpaVOU+lQ3OiZW4g1tqdz9o6DyG6p6nup22+otOc2kJf6DcrJxmMdUN7AaNGg/uoalQuMuMnmUxSz5bl6nSmHHJ7vYSIQpKBCEIAQhCAEIQgBCEIAQhCAEIQgBCEIASpEIB9I3CsPQhUx6Yy7ROSIQkcKhCEAIQhAKlCRCYSMVqglQqYdp59K3EnHNEmI02VMoQpcn1N4fTCIQhYbCEIQAhCEAIQhACEIQ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ata:image/jpeg;base64,/9j/4AAQSkZJRgABAQAAAQABAAD/2wCEAAkGBxQSEhQUEBQUFRQUFBQWFRQVFBQUFBQWFxUWFxcVGBUYHCggGholHBQUITEiJSkrLy4uFx8zODMsNygtLisBCgoKDg0OGxAQGiwkICQsLCwsLCwsLCwsLCwsLCwsLSwsLCwsLCwsLCwsLCwsLCwsLCwsLCwsLCwsLCwsLCwsLP/AABEIAMIBAwMBIgACEQEDEQH/xAAcAAABBQEBAQAAAAAAAAAAAAAAAQIDBAUGBwj/xABAEAABAwIEAwYCBwcCBwEAAAABAAIRAyEEEjFBBVFhBhMicYGRMqEHQlJisdHwI3KCksHh8RRDFTNTY6Kywhb/xAAZAQADAQEBAAAAAAAAAAAAAAAAAQMCBAX/xAAnEQEBAAICAgAFBQEBAAAAAAAAAQIRAzESIQQiMkFRE2GBkbFxQv/aAAwDAQACEQMRAD8A8h7PcGdi6uQObTaBLqjyA1skNYCSR8T3Nb69FY//AC1cMzv7tjbRneGSSwODb/WuReLscNisvDVAA5r3PDXQS1psSJgkGxiT7q9/xEX/AGuJ8QIMvmQ5xcQb7uJd5klK1THj3N7n9p39lqwFQksy0nltR8vDW5c8uBLfG0Gm9vhm4A3Eq7stVbWp0qjqbXVKmSA7M5vie3PlsS3wO00tMSJbg+Nd24OFSu7KXHK50tJcHAkifvvP8R5lR4nivePzuqV82d7wQQMrnuLnFsfDJJNuZS8j/Sv5n9wmJ7P1GNe5zqQ7slrh3gB7wCX0hNi9oIkA7wCTZW39lHk5ab2uLaVKrVnKBTFRrSB4XOcYLw2CAZItFxTq8RDgWuq4hzSGgguBBDfhF+SV3E5gGtiTAgePQZS0DXTK5w8iRujyH6V/M/taf2RrBxb3lCxH+4dHVG02Oyxmhxc2LWBvCy+KcPdQeGPc0uyMecsnLnaHBpJAuARpI6oq8UrO+KrUN5u92pdnnX7QDvO6ZmqVnNBLqjoDWyS4wNBJ2HyW5No1XAWxw/gTnDNVORvL659NvVaOB4Yyh4nw6p/4s8uZ6oxOMJXZx/DzGbz/AKcuXNcvWH9pQ6nSEUmgczq4+Z1WfXrSmvdKjK3lnv1Cxw17pjkwhPKQqVWhkIhOQkZsJYSoQYASgITgmVK1aPDeIOpOlp1sQdHDkQs8KRq3GMo9Ao0qGKpjM0EEfC4XB8+a5XjnYpzZdhjmH2CfEP3Tv5FV8Fjn0/hNuR0XRYDj7XQKgynnsfXZPv1nNz8/eJWXH3hdf482qUyCQQQRYg2I6EJi9O4zwajimz8NSPC8D5H7QXn3E+G1KDyyoIOx+q4cwd1Dl4LhPKe5+VuLmmfq+r+FFCVIoLEQlSJGEIQgBCEIAQhCAEIQgBKhOY0kgC5NgOZQSTDYd1Rwa0ST+vZdThsOzDtgXeR4nf0HRHDcEKDOdR3xHl90KlXrSSu3ixmHff8AjkzyvJdTr/Tq1clQEpCUhK1cttTHQKYUpKQrDeiFIlSJNEQlQkCISoTAShCEwcE9pTAnBOM1K0qVpUAKkaVuVixewuKc3Qkeq1nuZiWd3WuNj9Zp5grn2lT0KxBV+POT1enPyce/c7YfF+Fvw78r7g3a4aOHMdeY2WeV6G5jMTTNOp5tdu13MLhuIYN1F7mPEFp9CNiOhXJ8T8P+nfLHqun4fm8/ly7iohKkXG6CIQhBhCEIAQhCAEqRKgBdBwDBZR3rhc/B0H2llcNwnevDdtXeQXVVDERoLABW454zzv8ACHLlv5YhxlWAf1qsuVYxriYJPoqsrfHdzZSaLKSUkpFvZyFQhSB1oyj97xT+MfJZ21pHCIT4W/geyGIqUaleo3uaNOk+pnqeHMWgENAJnxTrp5oDnYSLV4RwGviXsZRpPPeaPLXCnH2i+Iixv6L2Hs19H2Gw9P8AbMZWrObDnkS1styuFMO0Bk680rlIenhJQQvo3hvZLB0HZqOHptcW5ZILrTP1ibnc7wOSkZ2UwQJcMLQkkknu2ySXZpNr3Hol+pBp83ohfQlHsFgGkH/TscRmMul05oOkxaBFrXiJK4ntH9GDwXOwoBzP8LATABEnMDMNGV0Ru4CN05nBqvMkoW3x7spicI9zajC4NbnNRgcWZMxbJJFrjfmFiwtSslBTwVGE4LUpWJQVI0qAFSArcrFi7ha+Uq5xrAjE0paP2tMeHm5u7Py6+ayWlanDMVBXThZlLhl1XNyY3G+ePccOQmroO1nDhTqd4z4Ksnyf9YeuvusAryuXjvHlca7+POZ4zKESJUimoEIQgBCEIASoCmwlHO9reZA9N/knJulbp0fAcHlol51ff+Eafn6qxU/yrlJ004ZEtkZbabQqRpE7aKnN6+X8I8c38zNxTvEelgoCVNi2Frr+/NQKmPUPRUIe2DCVoRvZlaFZo4V7oytcZdlENJBdE5QecXhRsavavo77NYelTZiKbu8qPBAqguA1OZuXQEEEfwg6pW6NX7BdhW0AzEVwHViMzW2c2lyg843HoYJnvXUgRBAIOoIkH0VinTT+7UrdtKzaYAgAADQAQB6IhTOamEJA2E4JEPeGiXEASBJ5kgAepIHqgzwE4BDQpGtQTN4zwWniqZp1pLSCLGC0kEFzTsYcR5eq82419E/d0qr6D3ve27GWktAkiIu46ajn0XsAYlNNamVg0+Tn04JB1Bg+fL5FNXv3b7s7SOFqvo4ZrqgOYspNDHVC51y4tEugnPvcLwWo0T4SS3YkAEjnAJj3KtjltiwwJwKalC3KzYlBU1J8FVwU9pVcanlG1Xof6ig6n9aJZ+8NPfT1XBELt+F14K57tPhO7rujR/jH8WvzlL4vHywmf8Vj4a+Odw/ljlIlKRec7ghCEAIQhAKtTgNPxOd9lvzP9gVlrc4S2KJP2nH2AA/NW4JvNLlvypm4kteHDYytNtcOBIFieehWFUN1JhMUabpGmhHMJ8uPldlhdNHGYXNLtw2w6rGXYVqDXU89My2DJ2t532WCMA0l2oDQSToLbSd5IEKOGdx9VTKS+4zgpGKOVKxdDKzRHP1X0J2VqU6uGpDDZm0Gsa0Zj+0hsjLI38IvMw7ZeKdmeHd/UyAgZsjZIJbeC6bg7c179wqg2lTZTZAaxoaIEaDkp53fpSTxm2hSw5b8GUD7OW2mgINtORUsz57g6hFN6hxdT4Y+IuAB5DV09IB9YWOh2HhQuT61QAEkwBclZfEeItax2V3iIhoAObMRa3z8hKLdCY29IuJ8TyuFOiWGqZJm4YAAbtG5mwJFpM2vn4ttR9qj3PuCGjKxoIuHWE2MESTBjdR0DlmNOZcXEzckk3m/yUhrXt7qdu296+lKMbXZpWBH/cphx/mBaY+el+bsL2kqhwNVjCyIcGZg7X/mCZkfd66k2UME6lR4qj4bCZ1B0KJR5X8O44fXZWYH0nBzTuNuYINwRyN1ZLBMSJ5brzLBB7XEsc+kebHuAdO5FgTAAuNgtrgeKeKobXrZqb80OPxMdAc0lzpNofuBcWK15UvHHvbrqtJeLfSN2B7oitg2ksIh9MBznZrkuaBMyBJEACCZvC9io8QDhch33mXHmW/EPYjquY4pwSvicSXvxAGHGYU6dMCWyx1Nzs1iHw7qLu0sqY5MXF87FIur+kHs+MLiH90xzaXhOgDGl02ZzbaOcgrk1eXaVPBTwVECngqkYq3hnwQndrKWajTqfZdlPk4SPmPmq9MrSxrc+Fqjk3N/KQ7+hV5PLjyx/Zz5fLyY5fu4gpqc5NXkvRCEIQAhCEAq6DDiKLPIn3JK59dAf+Wz9xv4Lo4PvUeb7KjikQU0rVKLOHxz2CGuIHJGIxz3iHG3IACfONVWSLOo2eFI0qEFPaUw67sTXb3habEixnUggi3mAvX+H8eDnNY5pBcYn6ukjXnp6heXcK7OZaDcVhnd8+DNMuytGsFroBDgC3XrpqOi4biQ9vjzAkT4gZAvraJBB06KGXe1J7j05lZFSpP9Oi5LBcYewgVfEw2D9x581vHEiJJERMyNOaN7LpM8vNiWgWkiSTz10+ax+0uL+Bg1u89Bdo9fiUlfjdIA5Xtc4aNB16A6LmcbizUe95BExYSYAER10PqgWr9HETZW28uQ1WK12ZwiRP4LSpvygNO03iJusU4tt2UuZZ7a91a70LNahtQSnYamGiNbySbyeaia7xTrZPFSStT1Gb7q1Vs2RreI/UqahjqpcSYc46GMuc65XDedAdrdQYKLwbbpMNWHesJv4ovsTYeV4Sl210l7W8HGOw/dtdlmHggNl3hMNlwMAyL7QCvnzF0HU3vpv+JjnNOuoMHW6+kqTsvgP1Rbq24Hra/91459IfZd1Co+uwOcyrUc8wPDTByzmgWlztTC6OPL7J5xxYUlJpJganqB8yoQpGroiNSMK2cAMzHNP1muHuCFitWzwc3C6OHtzc/0uFcmqWuPEfM/iol5V7ehAhCEjCEIQCrfJ/Zs/cb+CwAt2iZos8o9iQr8H3R5vsqlNKc5NK1RAkQUiTRwVjA4gU6jHlocGODspiDG1wR8iqoTggPfeGVGFgcwAB8OtG4Bv1vus/E8PqMMsNLJLi7MMvdy6S6ZggCbeXmjs05n+momk0NaabSAABMgSTG8yrPGcQ5tB5YAXEQJ+8Yn5qGSuF9qmHxGZvisPM363g+hEpmIrWLb6f0TaNEhsHUeZFh1UVdw99efyWYMlQDlOiuVahgGdwDt0nz0VYMv0nUKxTdBvcGBHnotsLNBwHW+qnrYomAijSbFgNZTX0ovzWa1CNqKwKhVcFGdZt2cXsNffRVqjiHTskp1YKdVfJ6IgVmcXa15DjBCu4biHeWaHS5wgxqZsq4wjHatnmRY+6t4Kkym9joJidczjpEgc0/Re3Q4p/iYfvQfJzTb+bJ7LO7SYMV8NWpEuaHMN2fFbxR1BiCNwSp8XWBYY2Ad1scw/wDVM4gWmnUD3FrSx4c4GC1uUyQeYC3Oxenz28QSBsSEoSVcuZ2T4MzskzOWTl16QgLriFSBbPB9QsZq2OHGGk8gT7CV0cP1Obm+lxeIPiP7x/EqJOcU1eXe3fAhCEjCEIQChbHDXTSjk4/OD+ax1o8HfdzeYn2/yq8N1knyz5TnphUtYXURVKzCJEISaCUFIieaRvYuzFUNwlJwnL3bYadWxaJKtcSJLqQgGHOcbHwjKYubTMJuGA7poZAGVuWAIsBHmLBTOb3gBBi36HnKjfamN17R1KpBg3vaOSgNLUm/60TDlznJNjEyTJGp5dPQpWi9is30D4BshtGCTOuo/BNKHnqnNlV+jSy6/rorVVtll0sUAQJvy121CtvqzoUrsQx4SaqKs8pKT7oCQlSUX/4TXqEmCkbXp1AkqPCz2VlI0ko1sbWGmZmTDHhs6Bz4bbkdvUrG7f8AEa1PD1AMjaTiaZIJ7wggREWGbxeQadSYGrRxAGamfic0kcrAx67/AMJXC/SD2ldVe7D0rU2GKhsTUdYgC0gNM3Gs+9cJ7Zy6cWFIFGE8LqiFSsWjiH5MPVP3C3+bw/1VCgJKl7RVctFjN3uk+TR+ZCtL44ZZfsjlPLORzLk1KUi8x3BCEIAQhCAFNhauV7Xcjfy3UKUJy6KzbaxTVUKnwtTPT6tsfLb9dFC4Lpy9+0MfXo1IlSLCgQhIg3qvZDiPfYamT8TB3btNW2B9RlPqtim+HEbOuPMAAj2APuvP/o/xwa99Iz4wHN5S2QfWCPZdxWfafskH0Bv8pUsmsTseL5un4b/NVu8V2owOidp/CFWcCwjedOSzRDXvsqwq3VtzJE2VU09P1+gmEk2kC9iCdiEtDEuBGbSL9TzQWwEj6YcEyi8HyguuFTwtSZOnQiFJKw0vtcDYp4oWv6Kmx25WjTqyFlpWpEDVOqv1jkoMUbqHDjxCbtuXdABN+ipE6HY5tGlWrPF2zlLhceEAw43Ml0W3IC8mq1MznOMkucSZMm5m5XZfSJxUktoNMTD6jRMgf7bXbc3RsYXFBWwn3LL8HhPamBSMCtEqu4CnJWX2ixGaqQNGDKPMa/P8FtCp3VNzzsLdXGwHuuSc6ddUfEZeOEwY4Z5ZXI0pEqRcTrCEIQAhCEAIQhAWcFXyuvobH81exDFkrRwdbM3KdRp1Ctx5f+Us5/6MKan1GwmFOiBCRCTSSlVc0y0kEbhepcG4mK9JrxvZw5OGo8l5SrvC+KVKDppmxIkHQi+vulZsR6qx5bpcbaSOnVWKdUESFQoYgOAc3Q3FiPkdFIN4JE8vxgqbfa46m07ctLaJWUGjZVW1iPiE9Wj+kypadcHQg+RQWqsGi3yUDsKfqkeeo9RITxUSVMS1olxAiPnojQUGOIkOADg4gxvG6sNVXDvJLiRqZ9DspC8ysmlqOurWHrjdVWtESoG1g0ySAOv9OaNGvYiqdhqsbj/aRmGaG02zUcAQ026hz42nbfoLqXjvGxh6WcDxOkMBteOWoidV5nWql7nOOriSfVVxx2zbr/qXGYl1Wo6o8y57i4/rlt6JgTQnBWiVOCuYOlJVakyVdxWIFCnP13WaP/r0VsJJ81RztvqKHaDFy4U26M16u/tp7rGSudKRcXJnc8t104YzGagSIQsNhCEIAQhCAEIQgBOY8gyNQmoQGo14eJGu45KFwVWjVLTI/wAq8CHCR7cleZeU/dKzx/4gQlcE1IzkSmpUjdVwXtOGhrK2gEZ/LQEAefyXWUcQHAOaQQRII0IXlK0+Dcadh5GXM07SR7JWG9JbUSkzznmDdczhu1VF3xZmH7wn1lsq4ztBhz/ut9ZH4hZ0e242qdN+ex6pleiHiHEzMyLEGI9uip4bHMqCab2uH3SCrAqpHtFSoEOPj5gBwib7f2lWmMcDq2N9T7KMvVPH8TZRE1XkC8AC5jaefsjQt20Hs0l1pJiLnS1tVjcW49SwzyAzNVIEtnRp+0694+qOc7rF4n2sLhGHBbOr3QXeQF4/VlzdSoXElxJJMkm5K3MfyXlrpb4nxB9d5fUPOBs0cgqwTQnBUTpwUjGymsbKvU2BgzPMAfqFTHHaeWWj6YbTaXvsB8+g6rAxuKNRxc7yA2A2Ck4hjjUPJo+Ef1PVU1Ll5fL1Om+Pj17vYSJUigsEIQgBCEIAQhCAEIQgBCEIAT6dQtMhMQgL7Kgf0PL8kxzVUBViniPte6pMt9p3HXQRKeWzooyExKWUSmyiUttHSiU2USmEtKq5plri082kg/JXv+OYj/qut+7+V1myiUg0Txmv/wBV/uAqdSqXEucSSdSTJUUpQUweCnBRgqVjU4zTgpaVOU+lQ3OiZW4g1tqdz9o6DyG6p6nup22+otOc2kJf6DcrJxmMdUN7AaNGg/uoalQuMuMnmUxSz5bl6nSmHHJ7vYSIQpKBCEIAQhCAEIQgBCEIAQhCAEIQgBCEIASpEIB9I3CsPQhUx6Yy7ROSIQkcKhCEAIQhAKlCRCYSMVqglQqYdp59K3EnHNEmI02VMoQpcn1N4fTCIQhYbCEIQAhCEAIQhACEIQH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data:image/jpeg;base64,/9j/4AAQSkZJRgABAQAAAQABAAD/2wCEAAkGBxQSEhQUEBQUFRQUFBQWFRQVFBQUFBQWFxUWFxcVGBUYHCggGholHBQUITEiJSkrLy4uFx8zODMsNygtLisBCgoKDg0OGxAQGiwkICQsLCwsLCwsLCwsLCwsLCwsLSwsLCwsLCwsLCwsLCwsLCwsLCwsLCwsLCwsLCwsLCwsLP/AABEIAMIBAwMBIgACEQEDEQH/xAAcAAABBQEBAQAAAAAAAAAAAAAAAQIDBAUGBwj/xABAEAABAwIEAwYCBwcCBwEAAAABAAIRAyEEEjFBBVFhBhMicYGRMqEHQlJisdHwI3KCksHh8RRDFTNTY6Kywhb/xAAZAQADAQEBAAAAAAAAAAAAAAAAAQMCBAX/xAAnEQEBAAICAgAFBQEBAAAAAAAAAQIRAzESIQQiMkFRE2GBkbFxQv/aAAwDAQACEQMRAD8A8h7PcGdi6uQObTaBLqjyA1skNYCSR8T3Nb69FY//AC1cMzv7tjbRneGSSwODb/WuReLscNisvDVAA5r3PDXQS1psSJgkGxiT7q9/xEX/AGuJ8QIMvmQ5xcQb7uJd5klK1THj3N7n9p39lqwFQksy0nltR8vDW5c8uBLfG0Gm9vhm4A3Eq7stVbWp0qjqbXVKmSA7M5vie3PlsS3wO00tMSJbg+Nd24OFSu7KXHK50tJcHAkifvvP8R5lR4nivePzuqV82d7wQQMrnuLnFsfDJJNuZS8j/Sv5n9wmJ7P1GNe5zqQ7slrh3gB7wCX0hNi9oIkA7wCTZW39lHk5ab2uLaVKrVnKBTFRrSB4XOcYLw2CAZItFxTq8RDgWuq4hzSGgguBBDfhF+SV3E5gGtiTAgePQZS0DXTK5w8iRujyH6V/M/taf2RrBxb3lCxH+4dHVG02Oyxmhxc2LWBvCy+KcPdQeGPc0uyMecsnLnaHBpJAuARpI6oq8UrO+KrUN5u92pdnnX7QDvO6ZmqVnNBLqjoDWyS4wNBJ2HyW5No1XAWxw/gTnDNVORvL659NvVaOB4Yyh4nw6p/4s8uZ6oxOMJXZx/DzGbz/AKcuXNcvWH9pQ6nSEUmgczq4+Z1WfXrSmvdKjK3lnv1Cxw17pjkwhPKQqVWhkIhOQkZsJYSoQYASgITgmVK1aPDeIOpOlp1sQdHDkQs8KRq3GMo9Ao0qGKpjM0EEfC4XB8+a5XjnYpzZdhjmH2CfEP3Tv5FV8Fjn0/hNuR0XRYDj7XQKgynnsfXZPv1nNz8/eJWXH3hdf482qUyCQQQRYg2I6EJi9O4zwajimz8NSPC8D5H7QXn3E+G1KDyyoIOx+q4cwd1Dl4LhPKe5+VuLmmfq+r+FFCVIoLEQlSJGEIQgBCEIAQhCAEIQgBKhOY0kgC5NgOZQSTDYd1Rwa0ST+vZdThsOzDtgXeR4nf0HRHDcEKDOdR3xHl90KlXrSSu3ixmHff8AjkzyvJdTr/Tq1clQEpCUhK1cttTHQKYUpKQrDeiFIlSJNEQlQkCISoTAShCEwcE9pTAnBOM1K0qVpUAKkaVuVixewuKc3Qkeq1nuZiWd3WuNj9Zp5grn2lT0KxBV+POT1enPyce/c7YfF+Fvw78r7g3a4aOHMdeY2WeV6G5jMTTNOp5tdu13MLhuIYN1F7mPEFp9CNiOhXJ8T8P+nfLHqun4fm8/ly7iohKkXG6CIQhBhCEIAQhCAEqRKgBdBwDBZR3rhc/B0H2llcNwnevDdtXeQXVVDERoLABW454zzv8ACHLlv5YhxlWAf1qsuVYxriYJPoqsrfHdzZSaLKSUkpFvZyFQhSB1oyj97xT+MfJZ21pHCIT4W/geyGIqUaleo3uaNOk+pnqeHMWgENAJnxTrp5oDnYSLV4RwGviXsZRpPPeaPLXCnH2i+Iixv6L2Hs19H2Gw9P8AbMZWrObDnkS1styuFMO0Bk680rlIenhJQQvo3hvZLB0HZqOHptcW5ZILrTP1ibnc7wOSkZ2UwQJcMLQkkknu2ySXZpNr3Hol+pBp83ohfQlHsFgGkH/TscRmMul05oOkxaBFrXiJK4ntH9GDwXOwoBzP8LATABEnMDMNGV0Ru4CN05nBqvMkoW3x7spicI9zajC4NbnNRgcWZMxbJJFrjfmFiwtSslBTwVGE4LUpWJQVI0qAFSArcrFi7ha+Uq5xrAjE0paP2tMeHm5u7Py6+ayWlanDMVBXThZlLhl1XNyY3G+ePccOQmroO1nDhTqd4z4Ksnyf9YeuvusAryuXjvHlca7+POZ4zKESJUimoEIQgBCEIASoCmwlHO9reZA9N/knJulbp0fAcHlol51ff+Eafn6qxU/yrlJ004ZEtkZbabQqRpE7aKnN6+X8I8c38zNxTvEelgoCVNi2Frr+/NQKmPUPRUIe2DCVoRvZlaFZo4V7oytcZdlENJBdE5QecXhRsavavo77NYelTZiKbu8qPBAqguA1OZuXQEEEfwg6pW6NX7BdhW0AzEVwHViMzW2c2lyg843HoYJnvXUgRBAIOoIkH0VinTT+7UrdtKzaYAgAADQAQB6IhTOamEJA2E4JEPeGiXEASBJ5kgAepIHqgzwE4BDQpGtQTN4zwWniqZp1pLSCLGC0kEFzTsYcR5eq82419E/d0qr6D3ve27GWktAkiIu46ajn0XsAYlNNamVg0+Tn04JB1Bg+fL5FNXv3b7s7SOFqvo4ZrqgOYspNDHVC51y4tEugnPvcLwWo0T4SS3YkAEjnAJj3KtjltiwwJwKalC3KzYlBU1J8FVwU9pVcanlG1Xof6ig6n9aJZ+8NPfT1XBELt+F14K57tPhO7rujR/jH8WvzlL4vHywmf8Vj4a+Odw/ljlIlKRec7ghCEAIQhAKtTgNPxOd9lvzP9gVlrc4S2KJP2nH2AA/NW4JvNLlvypm4kteHDYytNtcOBIFieehWFUN1JhMUabpGmhHMJ8uPldlhdNHGYXNLtw2w6rGXYVqDXU89My2DJ2t532WCMA0l2oDQSToLbSd5IEKOGdx9VTKS+4zgpGKOVKxdDKzRHP1X0J2VqU6uGpDDZm0Gsa0Zj+0hsjLI38IvMw7ZeKdmeHd/UyAgZsjZIJbeC6bg7c179wqg2lTZTZAaxoaIEaDkp53fpSTxm2hSw5b8GUD7OW2mgINtORUsz57g6hFN6hxdT4Y+IuAB5DV09IB9YWOh2HhQuT61QAEkwBclZfEeItax2V3iIhoAObMRa3z8hKLdCY29IuJ8TyuFOiWGqZJm4YAAbtG5mwJFpM2vn4ttR9qj3PuCGjKxoIuHWE2MESTBjdR0DlmNOZcXEzckk3m/yUhrXt7qdu296+lKMbXZpWBH/cphx/mBaY+el+bsL2kqhwNVjCyIcGZg7X/mCZkfd66k2UME6lR4qj4bCZ1B0KJR5X8O44fXZWYH0nBzTuNuYINwRyN1ZLBMSJ5brzLBB7XEsc+kebHuAdO5FgTAAuNgtrgeKeKobXrZqb80OPxMdAc0lzpNofuBcWK15UvHHvbrqtJeLfSN2B7oitg2ksIh9MBznZrkuaBMyBJEACCZvC9io8QDhch33mXHmW/EPYjquY4pwSvicSXvxAGHGYU6dMCWyx1Nzs1iHw7qLu0sqY5MXF87FIur+kHs+MLiH90xzaXhOgDGl02ZzbaOcgrk1eXaVPBTwVECngqkYq3hnwQndrKWajTqfZdlPk4SPmPmq9MrSxrc+Fqjk3N/KQ7+hV5PLjyx/Zz5fLyY5fu4gpqc5NXkvRCEIQAhCEAq6DDiKLPIn3JK59dAf+Wz9xv4Lo4PvUeb7KjikQU0rVKLOHxz2CGuIHJGIxz3iHG3IACfONVWSLOo2eFI0qEFPaUw67sTXb3habEixnUggi3mAvX+H8eDnNY5pBcYn6ukjXnp6heXcK7OZaDcVhnd8+DNMuytGsFroBDgC3XrpqOi4biQ9vjzAkT4gZAvraJBB06KGXe1J7j05lZFSpP9Oi5LBcYewgVfEw2D9x581vHEiJJERMyNOaN7LpM8vNiWgWkiSTz10+ax+0uL+Bg1u89Bdo9fiUlfjdIA5Xtc4aNB16A6LmcbizUe95BExYSYAER10PqgWr9HETZW28uQ1WK12ZwiRP4LSpvygNO03iJusU4tt2UuZZ7a91a70LNahtQSnYamGiNbySbyeaia7xTrZPFSStT1Gb7q1Vs2RreI/UqahjqpcSYc46GMuc65XDedAdrdQYKLwbbpMNWHesJv4ovsTYeV4Sl210l7W8HGOw/dtdlmHggNl3hMNlwMAyL7QCvnzF0HU3vpv+JjnNOuoMHW6+kqTsvgP1Rbq24Hra/91459IfZd1Co+uwOcyrUc8wPDTByzmgWlztTC6OPL7J5xxYUlJpJganqB8yoQpGroiNSMK2cAMzHNP1muHuCFitWzwc3C6OHtzc/0uFcmqWuPEfM/iol5V7ehAhCEjCEIQCrfJ/Zs/cb+CwAt2iZos8o9iQr8H3R5vsqlNKc5NK1RAkQUiTRwVjA4gU6jHlocGODspiDG1wR8iqoTggPfeGVGFgcwAB8OtG4Bv1vus/E8PqMMsNLJLi7MMvdy6S6ZggCbeXmjs05n+momk0NaabSAABMgSTG8yrPGcQ5tB5YAXEQJ+8Yn5qGSuF9qmHxGZvisPM363g+hEpmIrWLb6f0TaNEhsHUeZFh1UVdw99efyWYMlQDlOiuVahgGdwDt0nz0VYMv0nUKxTdBvcGBHnotsLNBwHW+qnrYomAijSbFgNZTX0ovzWa1CNqKwKhVcFGdZt2cXsNffRVqjiHTskp1YKdVfJ6IgVmcXa15DjBCu4biHeWaHS5wgxqZsq4wjHatnmRY+6t4Kkym9joJidczjpEgc0/Re3Q4p/iYfvQfJzTb+bJ7LO7SYMV8NWpEuaHMN2fFbxR1BiCNwSp8XWBYY2Ad1scw/wDVM4gWmnUD3FrSx4c4GC1uUyQeYC3Oxenz28QSBsSEoSVcuZ2T4MzskzOWTl16QgLriFSBbPB9QsZq2OHGGk8gT7CV0cP1Obm+lxeIPiP7x/EqJOcU1eXe3fAhCEjCEIQChbHDXTSjk4/OD+ax1o8HfdzeYn2/yq8N1knyz5TnphUtYXURVKzCJEISaCUFIieaRvYuzFUNwlJwnL3bYadWxaJKtcSJLqQgGHOcbHwjKYubTMJuGA7poZAGVuWAIsBHmLBTOb3gBBi36HnKjfamN17R1KpBg3vaOSgNLUm/60TDlznJNjEyTJGp5dPQpWi9is30D4BshtGCTOuo/BNKHnqnNlV+jSy6/rorVVtll0sUAQJvy121CtvqzoUrsQx4SaqKs8pKT7oCQlSUX/4TXqEmCkbXp1AkqPCz2VlI0ko1sbWGmZmTDHhs6Bz4bbkdvUrG7f8AEa1PD1AMjaTiaZIJ7wggREWGbxeQadSYGrRxAGamfic0kcrAx67/AMJXC/SD2ldVe7D0rU2GKhsTUdYgC0gNM3Gs+9cJ7Zy6cWFIFGE8LqiFSsWjiH5MPVP3C3+bw/1VCgJKl7RVctFjN3uk+TR+ZCtL44ZZfsjlPLORzLk1KUi8x3BCEIAQhCAFNhauV7Xcjfy3UKUJy6KzbaxTVUKnwtTPT6tsfLb9dFC4Lpy9+0MfXo1IlSLCgQhIg3qvZDiPfYamT8TB3btNW2B9RlPqtim+HEbOuPMAAj2APuvP/o/xwa99Iz4wHN5S2QfWCPZdxWfafskH0Bv8pUsmsTseL5un4b/NVu8V2owOidp/CFWcCwjedOSzRDXvsqwq3VtzJE2VU09P1+gmEk2kC9iCdiEtDEuBGbSL9TzQWwEj6YcEyi8HyguuFTwtSZOnQiFJKw0vtcDYp4oWv6Kmx25WjTqyFlpWpEDVOqv1jkoMUbqHDjxCbtuXdABN+ipE6HY5tGlWrPF2zlLhceEAw43Ml0W3IC8mq1MznOMkucSZMm5m5XZfSJxUktoNMTD6jRMgf7bXbc3RsYXFBWwn3LL8HhPamBSMCtEqu4CnJWX2ixGaqQNGDKPMa/P8FtCp3VNzzsLdXGwHuuSc6ddUfEZeOEwY4Z5ZXI0pEqRcTrCEIQAhCEAIQhAWcFXyuvobH81exDFkrRwdbM3KdRp1Ctx5f+Us5/6MKan1GwmFOiBCRCTSSlVc0y0kEbhepcG4mK9JrxvZw5OGo8l5SrvC+KVKDppmxIkHQi+vulZsR6qx5bpcbaSOnVWKdUESFQoYgOAc3Q3FiPkdFIN4JE8vxgqbfa46m07ctLaJWUGjZVW1iPiE9Wj+kypadcHQg+RQWqsGi3yUDsKfqkeeo9RITxUSVMS1olxAiPnojQUGOIkOADg4gxvG6sNVXDvJLiRqZ9DspC8ysmlqOurWHrjdVWtESoG1g0ySAOv9OaNGvYiqdhqsbj/aRmGaG02zUcAQ026hz42nbfoLqXjvGxh6WcDxOkMBteOWoidV5nWql7nOOriSfVVxx2zbr/qXGYl1Wo6o8y57i4/rlt6JgTQnBWiVOCuYOlJVakyVdxWIFCnP13WaP/r0VsJJ81RztvqKHaDFy4U26M16u/tp7rGSudKRcXJnc8t104YzGagSIQsNhCEIAQhCAEIQgBOY8gyNQmoQGo14eJGu45KFwVWjVLTI/wAq8CHCR7cleZeU/dKzx/4gQlcE1IzkSmpUjdVwXtOGhrK2gEZ/LQEAefyXWUcQHAOaQQRII0IXlK0+Dcadh5GXM07SR7JWG9JbUSkzznmDdczhu1VF3xZmH7wn1lsq4ztBhz/ut9ZH4hZ0e242qdN+ex6pleiHiHEzMyLEGI9uip4bHMqCab2uH3SCrAqpHtFSoEOPj5gBwib7f2lWmMcDq2N9T7KMvVPH8TZRE1XkC8AC5jaefsjQt20Hs0l1pJiLnS1tVjcW49SwzyAzNVIEtnRp+0694+qOc7rF4n2sLhGHBbOr3QXeQF4/VlzdSoXElxJJMkm5K3MfyXlrpb4nxB9d5fUPOBs0cgqwTQnBUTpwUjGymsbKvU2BgzPMAfqFTHHaeWWj6YbTaXvsB8+g6rAxuKNRxc7yA2A2Ck4hjjUPJo+Ef1PVU1Ll5fL1Om+Pj17vYSJUigsEIQgBCEIAQhCAEIQgBCEIAT6dQtMhMQgL7Kgf0PL8kxzVUBViniPte6pMt9p3HXQRKeWzooyExKWUSmyiUttHSiU2USmEtKq5plri082kg/JXv+OYj/qut+7+V1myiUg0Txmv/wBV/uAqdSqXEucSSdSTJUUpQUweCnBRgqVjU4zTgpaVOU+lQ3OiZW4g1tqdz9o6DyG6p6nup22+otOc2kJf6DcrJxmMdUN7AaNGg/uoalQuMuMnmUxSz5bl6nSmHHJ7vYSIQpKBCEIAQhCAEIQgBCEIAQhCAEIQgBCEIASpEIB9I3CsPQhUx6Yy7ROSIQkcKhCEAIQhAKlCRCYSMVqglQqYdp59K3EnHNEmI02VMoQpcn1N4fTCIQhYbCEIQAhCEAIQhACEIQH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3016" name="Picture 8" descr="http://newshour.s3.amazonaws.com/photos/2013/05/01/436_AntarcticIce-June21_blog_main_horizont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447800"/>
            <a:ext cx="31496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018" name="Picture 10" descr="http://www.ucar.edu/news/releases/2006/images/greenland_topo_ic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962400"/>
            <a:ext cx="3657600" cy="2072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6799</TotalTime>
  <Words>2036</Words>
  <Application>Microsoft Office PowerPoint</Application>
  <PresentationFormat>On-screen Show (4:3)</PresentationFormat>
  <Paragraphs>183</Paragraphs>
  <Slides>37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37</vt:i4>
      </vt:variant>
    </vt:vector>
  </HeadingPairs>
  <TitlesOfParts>
    <vt:vector size="41" baseType="lpstr">
      <vt:lpstr>Custom Design</vt:lpstr>
      <vt:lpstr>NewsPrint</vt:lpstr>
      <vt:lpstr>Package</vt:lpstr>
      <vt:lpstr>Packager Shell Object</vt:lpstr>
      <vt:lpstr>Glacial Modification of Terrain</vt:lpstr>
      <vt:lpstr>Last Ice Age</vt:lpstr>
      <vt:lpstr>Glaciations Past and Present</vt:lpstr>
      <vt:lpstr>Glaciations Past and Present</vt:lpstr>
      <vt:lpstr>Indirect Effects of Pleistocene Glaciation</vt:lpstr>
      <vt:lpstr>Indirect Effects of Pleistocene</vt:lpstr>
      <vt:lpstr>Contemporary Glaciation</vt:lpstr>
      <vt:lpstr>Antarctic Ice Cap</vt:lpstr>
      <vt:lpstr>Antarctica Ice Cap</vt:lpstr>
      <vt:lpstr>North American Glaciers</vt:lpstr>
      <vt:lpstr>Types of Glaciers</vt:lpstr>
      <vt:lpstr>Types of Glaciers</vt:lpstr>
      <vt:lpstr>Glacier Formation and Movement</vt:lpstr>
      <vt:lpstr>Glacier Formation and Movement</vt:lpstr>
      <vt:lpstr>PowerPoint Presentation</vt:lpstr>
      <vt:lpstr>Glacial Movement</vt:lpstr>
      <vt:lpstr>Glacial Movement</vt:lpstr>
      <vt:lpstr>Effects of Glaciers</vt:lpstr>
      <vt:lpstr>Transportation by Glaciers</vt:lpstr>
      <vt:lpstr>Deposition by Glaciers</vt:lpstr>
      <vt:lpstr>Deposition by Meltwater</vt:lpstr>
      <vt:lpstr>Continental Ice Sheets</vt:lpstr>
      <vt:lpstr>Deposition of Ice Sheets</vt:lpstr>
      <vt:lpstr>PowerPoint Presentation</vt:lpstr>
      <vt:lpstr>Deposition of Ice Sheets</vt:lpstr>
      <vt:lpstr>Glaciafluvial Features</vt:lpstr>
      <vt:lpstr>Glaciafluvial Features</vt:lpstr>
      <vt:lpstr>Mountain Glaciers</vt:lpstr>
      <vt:lpstr>PowerPoint Presentation</vt:lpstr>
      <vt:lpstr>Mountain Glaciers</vt:lpstr>
      <vt:lpstr>PowerPoint Presentation</vt:lpstr>
      <vt:lpstr>Mountain Glaciers</vt:lpstr>
      <vt:lpstr>Mountain Glaciers</vt:lpstr>
      <vt:lpstr>PowerPoint Presentation</vt:lpstr>
      <vt:lpstr>Deposition of Mountain Glaciers</vt:lpstr>
      <vt:lpstr>The Periglacial Environment</vt:lpstr>
      <vt:lpstr>Causes of the Pleistocene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Portraying the Earth</dc:title>
  <dc:creator>Cindy Clark</dc:creator>
  <cp:lastModifiedBy>allen</cp:lastModifiedBy>
  <cp:revision>297</cp:revision>
  <dcterms:created xsi:type="dcterms:W3CDTF">2007-09-03T15:50:30Z</dcterms:created>
  <dcterms:modified xsi:type="dcterms:W3CDTF">2013-08-26T02:07:35Z</dcterms:modified>
</cp:coreProperties>
</file>